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  <p:sldMasterId id="2147483786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271" r:id="rId6"/>
    <p:sldId id="272" r:id="rId7"/>
    <p:sldId id="266" r:id="rId8"/>
    <p:sldId id="267" r:id="rId9"/>
    <p:sldId id="268" r:id="rId10"/>
    <p:sldId id="273" r:id="rId11"/>
    <p:sldId id="277" r:id="rId12"/>
    <p:sldId id="281" r:id="rId13"/>
    <p:sldId id="269" r:id="rId14"/>
    <p:sldId id="283" r:id="rId15"/>
    <p:sldId id="284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k9594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E9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5B8A7-84C2-4FA5-9F4E-533BFC51A33E}" v="5" dt="2023-07-30T09:36:1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 autoAdjust="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oly, Pavel" userId="3a7d225a-33f6-4da6-9554-c13135e18998" providerId="ADAL" clId="{3C158D43-BB1B-484D-AF79-B50BBAC5BCE0}"/>
    <pc:docChg chg="modSld">
      <pc:chgData name="Tokoly, Pavel" userId="3a7d225a-33f6-4da6-9554-c13135e18998" providerId="ADAL" clId="{3C158D43-BB1B-484D-AF79-B50BBAC5BCE0}" dt="2023-07-30T09:45:52.815" v="43" actId="6549"/>
      <pc:docMkLst>
        <pc:docMk/>
      </pc:docMkLst>
      <pc:sldChg chg="modSp mod">
        <pc:chgData name="Tokoly, Pavel" userId="3a7d225a-33f6-4da6-9554-c13135e18998" providerId="ADAL" clId="{3C158D43-BB1B-484D-AF79-B50BBAC5BCE0}" dt="2023-07-30T09:45:12.316" v="5" actId="6549"/>
        <pc:sldMkLst>
          <pc:docMk/>
          <pc:sldMk cId="0" sldId="273"/>
        </pc:sldMkLst>
        <pc:spChg chg="mod">
          <ac:chgData name="Tokoly, Pavel" userId="3a7d225a-33f6-4da6-9554-c13135e18998" providerId="ADAL" clId="{3C158D43-BB1B-484D-AF79-B50BBAC5BCE0}" dt="2023-07-30T09:45:12.316" v="5" actId="6549"/>
          <ac:spMkLst>
            <pc:docMk/>
            <pc:sldMk cId="0" sldId="273"/>
            <ac:spMk id="19" creationId="{00000000-0000-0000-0000-000000000000}"/>
          </ac:spMkLst>
        </pc:spChg>
      </pc:sldChg>
      <pc:sldChg chg="modSp mod">
        <pc:chgData name="Tokoly, Pavel" userId="3a7d225a-33f6-4da6-9554-c13135e18998" providerId="ADAL" clId="{3C158D43-BB1B-484D-AF79-B50BBAC5BCE0}" dt="2023-07-30T09:45:52.815" v="43" actId="6549"/>
        <pc:sldMkLst>
          <pc:docMk/>
          <pc:sldMk cId="3599286415" sldId="277"/>
        </pc:sldMkLst>
        <pc:spChg chg="mod">
          <ac:chgData name="Tokoly, Pavel" userId="3a7d225a-33f6-4da6-9554-c13135e18998" providerId="ADAL" clId="{3C158D43-BB1B-484D-AF79-B50BBAC5BCE0}" dt="2023-07-30T09:45:52.815" v="43" actId="6549"/>
          <ac:spMkLst>
            <pc:docMk/>
            <pc:sldMk cId="3599286415" sldId="277"/>
            <ac:spMk id="19" creationId="{00000000-0000-0000-0000-000000000000}"/>
          </ac:spMkLst>
        </pc:spChg>
      </pc:sldChg>
    </pc:docChg>
  </pc:docChgLst>
  <pc:docChgLst>
    <pc:chgData name="Tokoly, Pavel" userId="3a7d225a-33f6-4da6-9554-c13135e18998" providerId="ADAL" clId="{1645B8A7-84C2-4FA5-9F4E-533BFC51A33E}"/>
    <pc:docChg chg="undo redo custSel addSld delSld modSld">
      <pc:chgData name="Tokoly, Pavel" userId="3a7d225a-33f6-4da6-9554-c13135e18998" providerId="ADAL" clId="{1645B8A7-84C2-4FA5-9F4E-533BFC51A33E}" dt="2023-07-30T09:40:57.932" v="322" actId="1036"/>
      <pc:docMkLst>
        <pc:docMk/>
      </pc:docMkLst>
      <pc:sldChg chg="del">
        <pc:chgData name="Tokoly, Pavel" userId="3a7d225a-33f6-4da6-9554-c13135e18998" providerId="ADAL" clId="{1645B8A7-84C2-4FA5-9F4E-533BFC51A33E}" dt="2023-07-30T09:33:09.383" v="7" actId="47"/>
        <pc:sldMkLst>
          <pc:docMk/>
          <pc:sldMk cId="0" sldId="257"/>
        </pc:sldMkLst>
      </pc:sldChg>
      <pc:sldChg chg="del">
        <pc:chgData name="Tokoly, Pavel" userId="3a7d225a-33f6-4da6-9554-c13135e18998" providerId="ADAL" clId="{1645B8A7-84C2-4FA5-9F4E-533BFC51A33E}" dt="2023-07-30T09:32:55.696" v="1" actId="47"/>
        <pc:sldMkLst>
          <pc:docMk/>
          <pc:sldMk cId="0" sldId="259"/>
        </pc:sldMkLst>
      </pc:sldChg>
      <pc:sldChg chg="del">
        <pc:chgData name="Tokoly, Pavel" userId="3a7d225a-33f6-4da6-9554-c13135e18998" providerId="ADAL" clId="{1645B8A7-84C2-4FA5-9F4E-533BFC51A33E}" dt="2023-07-30T09:32:57.189" v="2" actId="47"/>
        <pc:sldMkLst>
          <pc:docMk/>
          <pc:sldMk cId="0" sldId="260"/>
        </pc:sldMkLst>
      </pc:sldChg>
      <pc:sldChg chg="del">
        <pc:chgData name="Tokoly, Pavel" userId="3a7d225a-33f6-4da6-9554-c13135e18998" providerId="ADAL" clId="{1645B8A7-84C2-4FA5-9F4E-533BFC51A33E}" dt="2023-07-30T09:32:58.469" v="3" actId="47"/>
        <pc:sldMkLst>
          <pc:docMk/>
          <pc:sldMk cId="0" sldId="261"/>
        </pc:sldMkLst>
      </pc:sldChg>
      <pc:sldChg chg="del">
        <pc:chgData name="Tokoly, Pavel" userId="3a7d225a-33f6-4da6-9554-c13135e18998" providerId="ADAL" clId="{1645B8A7-84C2-4FA5-9F4E-533BFC51A33E}" dt="2023-07-30T09:32:59.644" v="4" actId="47"/>
        <pc:sldMkLst>
          <pc:docMk/>
          <pc:sldMk cId="0" sldId="262"/>
        </pc:sldMkLst>
      </pc:sldChg>
      <pc:sldChg chg="del">
        <pc:chgData name="Tokoly, Pavel" userId="3a7d225a-33f6-4da6-9554-c13135e18998" providerId="ADAL" clId="{1645B8A7-84C2-4FA5-9F4E-533BFC51A33E}" dt="2023-07-30T09:33:00.621" v="5" actId="47"/>
        <pc:sldMkLst>
          <pc:docMk/>
          <pc:sldMk cId="0" sldId="263"/>
        </pc:sldMkLst>
      </pc:sldChg>
      <pc:sldChg chg="del">
        <pc:chgData name="Tokoly, Pavel" userId="3a7d225a-33f6-4da6-9554-c13135e18998" providerId="ADAL" clId="{1645B8A7-84C2-4FA5-9F4E-533BFC51A33E}" dt="2023-07-30T09:33:07.024" v="6" actId="47"/>
        <pc:sldMkLst>
          <pc:docMk/>
          <pc:sldMk cId="0" sldId="264"/>
        </pc:sldMkLst>
      </pc:sldChg>
      <pc:sldChg chg="modSp mod">
        <pc:chgData name="Tokoly, Pavel" userId="3a7d225a-33f6-4da6-9554-c13135e18998" providerId="ADAL" clId="{1645B8A7-84C2-4FA5-9F4E-533BFC51A33E}" dt="2023-07-30T09:40:57.932" v="322" actId="1036"/>
        <pc:sldMkLst>
          <pc:docMk/>
          <pc:sldMk cId="0" sldId="266"/>
        </pc:sldMkLst>
        <pc:spChg chg="mod">
          <ac:chgData name="Tokoly, Pavel" userId="3a7d225a-33f6-4da6-9554-c13135e18998" providerId="ADAL" clId="{1645B8A7-84C2-4FA5-9F4E-533BFC51A33E}" dt="2023-07-30T09:40:51.842" v="308" actId="103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Tokoly, Pavel" userId="3a7d225a-33f6-4da6-9554-c13135e18998" providerId="ADAL" clId="{1645B8A7-84C2-4FA5-9F4E-533BFC51A33E}" dt="2023-07-30T09:40:57.932" v="322" actId="103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Tokoly, Pavel" userId="3a7d225a-33f6-4da6-9554-c13135e18998" providerId="ADAL" clId="{1645B8A7-84C2-4FA5-9F4E-533BFC51A33E}" dt="2023-07-30T09:40:44.375" v="290" actId="1035"/>
          <ac:spMkLst>
            <pc:docMk/>
            <pc:sldMk cId="0" sldId="266"/>
            <ac:spMk id="214" creationId="{00000000-0000-0000-0000-000000000000}"/>
          </ac:spMkLst>
        </pc:spChg>
      </pc:sldChg>
      <pc:sldChg chg="modSp add del mod">
        <pc:chgData name="Tokoly, Pavel" userId="3a7d225a-33f6-4da6-9554-c13135e18998" providerId="ADAL" clId="{1645B8A7-84C2-4FA5-9F4E-533BFC51A33E}" dt="2023-07-30T09:38:24.014" v="137" actId="1036"/>
        <pc:sldMkLst>
          <pc:docMk/>
          <pc:sldMk cId="0" sldId="269"/>
        </pc:sldMkLst>
        <pc:spChg chg="mod">
          <ac:chgData name="Tokoly, Pavel" userId="3a7d225a-33f6-4da6-9554-c13135e18998" providerId="ADAL" clId="{1645B8A7-84C2-4FA5-9F4E-533BFC51A33E}" dt="2023-07-30T09:38:09.545" v="89"/>
          <ac:spMkLst>
            <pc:docMk/>
            <pc:sldMk cId="0" sldId="269"/>
            <ac:spMk id="18" creationId="{00000000-0000-0000-0000-000000000000}"/>
          </ac:spMkLst>
        </pc:spChg>
        <pc:spChg chg="mod">
          <ac:chgData name="Tokoly, Pavel" userId="3a7d225a-33f6-4da6-9554-c13135e18998" providerId="ADAL" clId="{1645B8A7-84C2-4FA5-9F4E-533BFC51A33E}" dt="2023-07-30T09:38:24.014" v="137" actId="1036"/>
          <ac:spMkLst>
            <pc:docMk/>
            <pc:sldMk cId="0" sldId="269"/>
            <ac:spMk id="19" creationId="{00000000-0000-0000-0000-000000000000}"/>
          </ac:spMkLst>
        </pc:spChg>
      </pc:sldChg>
      <pc:sldChg chg="addSp delSp modSp add del mod">
        <pc:chgData name="Tokoly, Pavel" userId="3a7d225a-33f6-4da6-9554-c13135e18998" providerId="ADAL" clId="{1645B8A7-84C2-4FA5-9F4E-533BFC51A33E}" dt="2023-07-30T09:36:26.913" v="56" actId="20577"/>
        <pc:sldMkLst>
          <pc:docMk/>
          <pc:sldMk cId="0" sldId="270"/>
        </pc:sldMkLst>
        <pc:spChg chg="add del">
          <ac:chgData name="Tokoly, Pavel" userId="3a7d225a-33f6-4da6-9554-c13135e18998" providerId="ADAL" clId="{1645B8A7-84C2-4FA5-9F4E-533BFC51A33E}" dt="2023-07-30T09:35:55.119" v="20" actId="478"/>
          <ac:spMkLst>
            <pc:docMk/>
            <pc:sldMk cId="0" sldId="270"/>
            <ac:spMk id="3" creationId="{20497189-9001-4D96-8973-BC1D5F3D2879}"/>
          </ac:spMkLst>
        </pc:spChg>
        <pc:spChg chg="mod">
          <ac:chgData name="Tokoly, Pavel" userId="3a7d225a-33f6-4da6-9554-c13135e18998" providerId="ADAL" clId="{1645B8A7-84C2-4FA5-9F4E-533BFC51A33E}" dt="2023-07-30T09:36:26.913" v="56" actId="20577"/>
          <ac:spMkLst>
            <pc:docMk/>
            <pc:sldMk cId="0" sldId="270"/>
            <ac:spMk id="5" creationId="{00000000-0000-0000-0000-000000000000}"/>
          </ac:spMkLst>
        </pc:spChg>
        <pc:spChg chg="del">
          <ac:chgData name="Tokoly, Pavel" userId="3a7d225a-33f6-4da6-9554-c13135e18998" providerId="ADAL" clId="{1645B8A7-84C2-4FA5-9F4E-533BFC51A33E}" dt="2023-07-30T09:35:44.422" v="18" actId="478"/>
          <ac:spMkLst>
            <pc:docMk/>
            <pc:sldMk cId="0" sldId="270"/>
            <ac:spMk id="213" creationId="{00000000-0000-0000-0000-000000000000}"/>
          </ac:spMkLst>
        </pc:spChg>
        <pc:picChg chg="add mod">
          <ac:chgData name="Tokoly, Pavel" userId="3a7d225a-33f6-4da6-9554-c13135e18998" providerId="ADAL" clId="{1645B8A7-84C2-4FA5-9F4E-533BFC51A33E}" dt="2023-07-30T09:35:58.326" v="21" actId="1076"/>
          <ac:picMkLst>
            <pc:docMk/>
            <pc:sldMk cId="0" sldId="270"/>
            <ac:picMk id="4" creationId="{A05F8F49-BE3D-152A-CB04-E5D501E60B22}"/>
          </ac:picMkLst>
        </pc:picChg>
        <pc:picChg chg="add mod">
          <ac:chgData name="Tokoly, Pavel" userId="3a7d225a-33f6-4da6-9554-c13135e18998" providerId="ADAL" clId="{1645B8A7-84C2-4FA5-9F4E-533BFC51A33E}" dt="2023-07-30T09:36:13.854" v="54"/>
          <ac:picMkLst>
            <pc:docMk/>
            <pc:sldMk cId="0" sldId="270"/>
            <ac:picMk id="6" creationId="{477624F6-1BBB-B2BF-710D-F7699D9A2358}"/>
          </ac:picMkLst>
        </pc:picChg>
      </pc:sldChg>
      <pc:sldChg chg="del">
        <pc:chgData name="Tokoly, Pavel" userId="3a7d225a-33f6-4da6-9554-c13135e18998" providerId="ADAL" clId="{1645B8A7-84C2-4FA5-9F4E-533BFC51A33E}" dt="2023-07-30T09:32:47.518" v="0" actId="47"/>
        <pc:sldMkLst>
          <pc:docMk/>
          <pc:sldMk cId="0" sldId="275"/>
        </pc:sldMkLst>
      </pc:sldChg>
      <pc:sldChg chg="new del">
        <pc:chgData name="Tokoly, Pavel" userId="3a7d225a-33f6-4da6-9554-c13135e18998" providerId="ADAL" clId="{1645B8A7-84C2-4FA5-9F4E-533BFC51A33E}" dt="2023-07-30T09:34:44.536" v="14" actId="680"/>
        <pc:sldMkLst>
          <pc:docMk/>
          <pc:sldMk cId="1460322956" sldId="278"/>
        </pc:sldMkLst>
      </pc:sldChg>
      <pc:sldChg chg="modSp add del mod">
        <pc:chgData name="Tokoly, Pavel" userId="3a7d225a-33f6-4da6-9554-c13135e18998" providerId="ADAL" clId="{1645B8A7-84C2-4FA5-9F4E-533BFC51A33E}" dt="2023-07-30T09:37:36.220" v="62" actId="6549"/>
        <pc:sldMkLst>
          <pc:docMk/>
          <pc:sldMk cId="2886395172" sldId="281"/>
        </pc:sldMkLst>
        <pc:spChg chg="mod">
          <ac:chgData name="Tokoly, Pavel" userId="3a7d225a-33f6-4da6-9554-c13135e18998" providerId="ADAL" clId="{1645B8A7-84C2-4FA5-9F4E-533BFC51A33E}" dt="2023-07-30T09:37:36.220" v="62" actId="6549"/>
          <ac:spMkLst>
            <pc:docMk/>
            <pc:sldMk cId="2886395172" sldId="281"/>
            <ac:spMk id="18" creationId="{00000000-0000-0000-0000-000000000000}"/>
          </ac:spMkLst>
        </pc:spChg>
      </pc:sldChg>
      <pc:sldChg chg="addSp modSp add del mod">
        <pc:chgData name="Tokoly, Pavel" userId="3a7d225a-33f6-4da6-9554-c13135e18998" providerId="ADAL" clId="{1645B8A7-84C2-4FA5-9F4E-533BFC51A33E}" dt="2023-07-30T09:36:21.197" v="55" actId="47"/>
        <pc:sldMkLst>
          <pc:docMk/>
          <pc:sldMk cId="0" sldId="282"/>
        </pc:sldMkLst>
        <pc:spChg chg="add">
          <ac:chgData name="Tokoly, Pavel" userId="3a7d225a-33f6-4da6-9554-c13135e18998" providerId="ADAL" clId="{1645B8A7-84C2-4FA5-9F4E-533BFC51A33E}" dt="2023-07-30T09:35:30.544" v="17" actId="22"/>
          <ac:spMkLst>
            <pc:docMk/>
            <pc:sldMk cId="0" sldId="282"/>
            <ac:spMk id="5" creationId="{C89E299B-A2C8-9C3B-DD37-87151E56E0E3}"/>
          </ac:spMkLst>
        </pc:spChg>
        <pc:picChg chg="mod">
          <ac:chgData name="Tokoly, Pavel" userId="3a7d225a-33f6-4da6-9554-c13135e18998" providerId="ADAL" clId="{1645B8A7-84C2-4FA5-9F4E-533BFC51A33E}" dt="2023-07-30T09:36:09.370" v="53" actId="1076"/>
          <ac:picMkLst>
            <pc:docMk/>
            <pc:sldMk cId="0" sldId="282"/>
            <ac:picMk id="3" creationId="{F29F27D5-65E4-41E5-B35E-469A9C372442}"/>
          </ac:picMkLst>
        </pc:picChg>
      </pc:sldChg>
      <pc:sldChg chg="modSp add del mod">
        <pc:chgData name="Tokoly, Pavel" userId="3a7d225a-33f6-4da6-9554-c13135e18998" providerId="ADAL" clId="{1645B8A7-84C2-4FA5-9F4E-533BFC51A33E}" dt="2023-07-30T09:38:33.465" v="138"/>
        <pc:sldMkLst>
          <pc:docMk/>
          <pc:sldMk cId="966879622" sldId="283"/>
        </pc:sldMkLst>
        <pc:spChg chg="mod">
          <ac:chgData name="Tokoly, Pavel" userId="3a7d225a-33f6-4da6-9554-c13135e18998" providerId="ADAL" clId="{1645B8A7-84C2-4FA5-9F4E-533BFC51A33E}" dt="2023-07-30T09:38:33.465" v="138"/>
          <ac:spMkLst>
            <pc:docMk/>
            <pc:sldMk cId="966879622" sldId="283"/>
            <ac:spMk id="18" creationId="{00000000-0000-0000-0000-000000000000}"/>
          </ac:spMkLst>
        </pc:spChg>
      </pc:sldChg>
      <pc:sldChg chg="modSp add del mod">
        <pc:chgData name="Tokoly, Pavel" userId="3a7d225a-33f6-4da6-9554-c13135e18998" providerId="ADAL" clId="{1645B8A7-84C2-4FA5-9F4E-533BFC51A33E}" dt="2023-07-30T09:39:07.018" v="181" actId="1035"/>
        <pc:sldMkLst>
          <pc:docMk/>
          <pc:sldMk cId="1758516991" sldId="284"/>
        </pc:sldMkLst>
        <pc:spChg chg="mod">
          <ac:chgData name="Tokoly, Pavel" userId="3a7d225a-33f6-4da6-9554-c13135e18998" providerId="ADAL" clId="{1645B8A7-84C2-4FA5-9F4E-533BFC51A33E}" dt="2023-07-30T09:38:56.259" v="154"/>
          <ac:spMkLst>
            <pc:docMk/>
            <pc:sldMk cId="1758516991" sldId="284"/>
            <ac:spMk id="18" creationId="{00000000-0000-0000-0000-000000000000}"/>
          </ac:spMkLst>
        </pc:spChg>
        <pc:spChg chg="mod">
          <ac:chgData name="Tokoly, Pavel" userId="3a7d225a-33f6-4da6-9554-c13135e18998" providerId="ADAL" clId="{1645B8A7-84C2-4FA5-9F4E-533BFC51A33E}" dt="2023-07-30T09:39:07.018" v="181" actId="1035"/>
          <ac:spMkLst>
            <pc:docMk/>
            <pc:sldMk cId="1758516991" sldId="284"/>
            <ac:spMk id="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64DB-9221-436B-A1D6-1A403D0F8FEA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D4A2-ABDF-4797-8FEA-64B59F3583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A1017-8344-4B84-933C-4996EA34BDC8}" type="datetimeFigureOut">
              <a:rPr lang="sk-SK" smtClean="0"/>
              <a:pPr/>
              <a:t>30.07.2023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825D-C781-4233-8BF9-EE6BECFA54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30/07/2023</a:t>
            </a:fld>
            <a:endParaRPr lang="en-GB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/>
              <a:pPr/>
              <a:t>30/07/2023</a:t>
            </a:fld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/>
              <a:pPr/>
              <a:t>30/07/2023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685" r:id="rId12"/>
    <p:sldLayoutId id="2147483684" r:id="rId13"/>
    <p:sldLayoutId id="2147483758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30/07/2023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hyperlink" Target="http://www.pvk.sk/kalendar-2015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hyperlink" Target="https://www.google.sk/imgres?imgurl=http://www.sme.sk/vydania/20030611/photo/zastavy.gif&amp;imgrefurl=http://www.sme.sk/c/1002332/slovinsko-ma-uz-dost-slovenska.html&amp;docid=GreKgzrUpSsOyM&amp;tbnid=SVqEy_qJx1vxQM:&amp;w=126&amp;h=120&amp;ved=0ahUKEwiMsZXd9o3LAhWikYMKHXpLDTEQxiAIAg&amp;iact=c&amp;ictx=1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hyperlink" Target="http://www.bratislava.embassy.si/index.php?id=3544&amp;L=1" TargetMode="External"/><Relationship Id="rId4" Type="http://schemas.openxmlformats.org/officeDocument/2006/relationships/hyperlink" Target="http://www.slo-slo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520">
              <a:srgbClr val="656956"/>
            </a:gs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04442"/>
            <a:ext cx="8280920" cy="466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3BBBB"/>
              </a:clrFrom>
              <a:clrTo>
                <a:srgbClr val="C3BBBB">
                  <a:alpha val="0"/>
                </a:srgbClr>
              </a:clrTo>
            </a:clrChange>
          </a:blip>
          <a:srcRect t="8386" b="18789"/>
          <a:stretch>
            <a:fillRect/>
          </a:stretch>
        </p:blipFill>
        <p:spPr bwMode="auto">
          <a:xfrm>
            <a:off x="251520" y="476672"/>
            <a:ext cx="4608512" cy="7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4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1108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 </a:t>
            </a:r>
            <a:r>
              <a:rPr lang="sk-SK" b="1" dirty="0">
                <a:solidFill>
                  <a:prstClr val="white"/>
                </a:solidFill>
              </a:rPr>
              <a:t> </a:t>
            </a:r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 </a:t>
            </a:r>
            <a:endParaRPr lang="sk-SK" b="1" dirty="0">
              <a:solidFill>
                <a:prstClr val="white"/>
              </a:solidFill>
            </a:endParaRP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1174513"/>
            <a:ext cx="8640960" cy="5854887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pl-PL" sz="1200" b="1" dirty="0">
                <a:solidFill>
                  <a:schemeClr val="tx1"/>
                </a:solidFill>
              </a:rPr>
              <a:t>Prešernov deň + Podnikateľsko-kultúrny večer s vokálnou skupinou LIPA</a:t>
            </a:r>
            <a:r>
              <a:rPr lang="sk-SK" sz="1200" b="1" dirty="0">
                <a:solidFill>
                  <a:schemeClr val="tx1"/>
                </a:solidFill>
              </a:rPr>
              <a:t> “, Bratislava</a:t>
            </a:r>
            <a:r>
              <a:rPr lang="pl-PL" sz="1200" b="1" dirty="0">
                <a:solidFill>
                  <a:schemeClr val="tx1"/>
                </a:solidFill>
              </a:rPr>
              <a:t> (Feb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„Konferencia - 2. NACIONALNA KONFERENCA O INTERNACIONALIZACIJI SLOVENSKEGA GOSPODARSTVA</a:t>
            </a:r>
            <a:r>
              <a:rPr lang="sk-SK" sz="1200" b="1" dirty="0">
                <a:solidFill>
                  <a:schemeClr val="tx1"/>
                </a:solidFill>
              </a:rPr>
              <a:t> “</a:t>
            </a:r>
            <a:r>
              <a:rPr lang="pl-PL" sz="1200" b="1" dirty="0">
                <a:solidFill>
                  <a:schemeClr val="tx1"/>
                </a:solidFill>
              </a:rPr>
              <a:t> (Apr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„Vernisáž výstavy ČIPKA KRAJINY KRANJSKEJ “, Bratislava ( Maj 2019)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„Výjazdové zasadnutie Predsedníctva a Revíznej  komisie v Maďarsku“ ,</a:t>
            </a:r>
            <a:r>
              <a:rPr lang="sk-SK" sz="1200" b="1" dirty="0" err="1">
                <a:solidFill>
                  <a:schemeClr val="tx1"/>
                </a:solidFill>
              </a:rPr>
              <a:t>Monošter</a:t>
            </a:r>
            <a:r>
              <a:rPr lang="sk-SK" sz="1200" b="1" dirty="0">
                <a:solidFill>
                  <a:schemeClr val="tx1"/>
                </a:solidFill>
              </a:rPr>
              <a:t> (Maj 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Obchodná konferencia  "Prostredníctvom výziev k úspechu", </a:t>
            </a:r>
            <a:r>
              <a:rPr lang="sk-SK" sz="1200" b="1" dirty="0" err="1">
                <a:solidFill>
                  <a:schemeClr val="tx1"/>
                </a:solidFill>
              </a:rPr>
              <a:t>Campus</a:t>
            </a:r>
            <a:r>
              <a:rPr lang="sk-SK" sz="1200" b="1" dirty="0">
                <a:solidFill>
                  <a:schemeClr val="tx1"/>
                </a:solidFill>
              </a:rPr>
              <a:t> Ad </a:t>
            </a:r>
            <a:r>
              <a:rPr lang="sk-SK" sz="1200" b="1" dirty="0" err="1">
                <a:solidFill>
                  <a:schemeClr val="tx1"/>
                </a:solidFill>
              </a:rPr>
              <a:t>Fontes</a:t>
            </a:r>
            <a:r>
              <a:rPr lang="sk-SK" sz="1200" b="1" dirty="0">
                <a:solidFill>
                  <a:schemeClr val="tx1"/>
                </a:solidFill>
              </a:rPr>
              <a:t>, Rakúsko (Maj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Seminár ˝</a:t>
            </a:r>
            <a:r>
              <a:rPr lang="sk-SK" sz="1200" b="1" dirty="0" err="1">
                <a:solidFill>
                  <a:schemeClr val="tx1"/>
                </a:solidFill>
              </a:rPr>
              <a:t>Poslovne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priložnosti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poslovanje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Slovaškem</a:t>
            </a:r>
            <a:r>
              <a:rPr lang="sk-SK" sz="1200" b="1" dirty="0">
                <a:solidFill>
                  <a:schemeClr val="tx1"/>
                </a:solidFill>
              </a:rPr>
              <a:t>“, </a:t>
            </a:r>
            <a:r>
              <a:rPr lang="sk-SK" sz="1200" b="1" dirty="0" err="1">
                <a:solidFill>
                  <a:schemeClr val="tx1"/>
                </a:solidFill>
              </a:rPr>
              <a:t>Rogaška</a:t>
            </a:r>
            <a:r>
              <a:rPr lang="sk-SK" sz="1200" b="1" dirty="0">
                <a:solidFill>
                  <a:schemeClr val="tx1"/>
                </a:solidFill>
              </a:rPr>
              <a:t> Slatina (</a:t>
            </a:r>
            <a:r>
              <a:rPr lang="sk-SK" sz="1200" b="1" dirty="0" err="1">
                <a:solidFill>
                  <a:schemeClr val="tx1"/>
                </a:solidFill>
              </a:rPr>
              <a:t>Aug</a:t>
            </a:r>
            <a:r>
              <a:rPr lang="sk-SK" sz="1200" b="1" dirty="0">
                <a:solidFill>
                  <a:schemeClr val="tx1"/>
                </a:solidFill>
              </a:rPr>
              <a:t>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„Fórum „Kľúčové odvetvia ekonomickej výmeny medzi Slovenskom a Slovinskom˝ (</a:t>
            </a:r>
            <a:r>
              <a:rPr lang="sk-SK" sz="1200" b="1" dirty="0" err="1">
                <a:solidFill>
                  <a:schemeClr val="tx1"/>
                </a:solidFill>
              </a:rPr>
              <a:t>Sep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</a:t>
            </a:r>
            <a:r>
              <a:rPr lang="sk-SK" sz="1200" b="1" dirty="0" err="1">
                <a:solidFill>
                  <a:schemeClr val="tx1"/>
                </a:solidFill>
              </a:rPr>
              <a:t>Poslovno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delegacijo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Slovaško</a:t>
            </a:r>
            <a:r>
              <a:rPr lang="sk-SK" sz="1200" b="1" dirty="0">
                <a:solidFill>
                  <a:schemeClr val="tx1"/>
                </a:solidFill>
              </a:rPr>
              <a:t>“ +„Výstava SLOV </a:t>
            </a:r>
            <a:r>
              <a:rPr lang="sk-SK" sz="1200" b="1" dirty="0" err="1">
                <a:solidFill>
                  <a:schemeClr val="tx1"/>
                </a:solidFill>
              </a:rPr>
              <a:t>SLOV</a:t>
            </a:r>
            <a:r>
              <a:rPr lang="sk-SK" sz="1200" b="1" dirty="0">
                <a:solidFill>
                  <a:schemeClr val="tx1"/>
                </a:solidFill>
              </a:rPr>
              <a:t> dimenzia “, Bratislava – ( Nov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nn-NO" sz="1200" b="1" dirty="0">
                <a:solidFill>
                  <a:schemeClr val="tx1"/>
                </a:solidFill>
              </a:rPr>
              <a:t>Riadne Valné Zhromaždenie Združenia SLO/SLO“ + „SLO/SLO </a:t>
            </a:r>
            <a:r>
              <a:rPr lang="sk-SK" sz="1200" b="1" dirty="0">
                <a:solidFill>
                  <a:schemeClr val="tx1"/>
                </a:solidFill>
              </a:rPr>
              <a:t>ACTON</a:t>
            </a:r>
            <a:r>
              <a:rPr lang="nn-NO" sz="1200" b="1" dirty="0">
                <a:solidFill>
                  <a:schemeClr val="tx1"/>
                </a:solidFill>
              </a:rPr>
              <a:t>“ </a:t>
            </a:r>
            <a:r>
              <a:rPr lang="sk-SK" sz="1200" b="1" dirty="0">
                <a:solidFill>
                  <a:schemeClr val="tx1"/>
                </a:solidFill>
              </a:rPr>
              <a:t>“ -  ďalšie spoločné neformálne posedenie členov a pozvaných priateľov SLO/SLO, Bratislava (Nov 2019 )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„Stretnutie Slovincov a priateľov Slovinska na Slovensku“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„Predstavenie hudobnej skupiny </a:t>
            </a:r>
            <a:r>
              <a:rPr lang="sk-SK" sz="1200" b="1" dirty="0" err="1">
                <a:solidFill>
                  <a:schemeClr val="tx1"/>
                </a:solidFill>
              </a:rPr>
              <a:t>Melanholiki</a:t>
            </a:r>
            <a:r>
              <a:rPr lang="sk-SK" sz="1200" b="1" dirty="0">
                <a:solidFill>
                  <a:schemeClr val="tx1"/>
                </a:solidFill>
              </a:rPr>
              <a:t>“ + festival „</a:t>
            </a:r>
            <a:r>
              <a:rPr lang="sk-SK" sz="1200" b="1" dirty="0" err="1">
                <a:solidFill>
                  <a:schemeClr val="tx1"/>
                </a:solidFill>
              </a:rPr>
              <a:t>Svetovni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slovenske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znanosti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umetnosti</a:t>
            </a:r>
            <a:r>
              <a:rPr lang="sk-SK" sz="1200" b="1" dirty="0">
                <a:solidFill>
                  <a:schemeClr val="tx1"/>
                </a:solidFill>
              </a:rPr>
              <a:t>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Mikuláš/ </a:t>
            </a:r>
            <a:r>
              <a:rPr lang="sk-SK" sz="1200" b="1" dirty="0" err="1">
                <a:solidFill>
                  <a:schemeClr val="tx1"/>
                </a:solidFill>
              </a:rPr>
              <a:t>Miklavževanje</a:t>
            </a:r>
            <a:r>
              <a:rPr lang="sk-SK" sz="1200" b="1" dirty="0">
                <a:solidFill>
                  <a:schemeClr val="tx1"/>
                </a:solidFill>
              </a:rPr>
              <a:t> “(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417B6D8-BE03-4106-8144-39A48E1CD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01" y="5223090"/>
            <a:ext cx="1822552" cy="160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6D12A5F-6855-45C2-A5C7-36DDAA3575B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" y="5223089"/>
            <a:ext cx="1618196" cy="16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7E09DE0-F270-4D4A-9628-E3CFD73E7C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13" y="5223089"/>
            <a:ext cx="1770635" cy="160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7DCCBEDC-24B0-42AF-8467-BD35C4A0AF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1" y="5223089"/>
            <a:ext cx="1963769" cy="158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F3526DE6-7026-4AF0-B5C5-417E8AFF526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36" y="5203572"/>
            <a:ext cx="1770634" cy="162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39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04025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</a:t>
            </a:r>
            <a:r>
              <a:rPr lang="sk-SK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2347652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1200" b="1" dirty="0"/>
              <a:t>Významné akcie, na ktorých sa Združenie SLO/SLO zúčastnilo, resp. participovalo: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„Vernisáž výstavy </a:t>
            </a:r>
            <a:r>
              <a:rPr lang="sk-SK" sz="1300" b="1" dirty="0" err="1">
                <a:solidFill>
                  <a:schemeClr val="tx1"/>
                </a:solidFill>
              </a:rPr>
              <a:t>SLOVensko-SLOVinská</a:t>
            </a:r>
            <a:r>
              <a:rPr lang="sk-SK" sz="1300" b="1" dirty="0">
                <a:solidFill>
                  <a:schemeClr val="tx1"/>
                </a:solidFill>
              </a:rPr>
              <a:t> dimenzia, Nitra ( Jan 2020)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„ </a:t>
            </a:r>
            <a:r>
              <a:rPr lang="sk-SK" sz="1300" b="1" dirty="0" err="1">
                <a:solidFill>
                  <a:schemeClr val="tx1"/>
                </a:solidFill>
              </a:rPr>
              <a:t>Nastop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Šaleškega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študentskega</a:t>
            </a:r>
            <a:r>
              <a:rPr lang="sk-SK" sz="1300" b="1" dirty="0">
                <a:solidFill>
                  <a:schemeClr val="tx1"/>
                </a:solidFill>
              </a:rPr>
              <a:t> okteta“, Bratislava 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Delovni zajtrk slovenskih podjetnikov in predstavnikov slovaških podjetij  </a:t>
            </a:r>
            <a:r>
              <a:rPr lang="sk-SK" sz="1300" b="1" dirty="0">
                <a:solidFill>
                  <a:schemeClr val="tx1"/>
                </a:solidFill>
              </a:rPr>
              <a:t>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Gospodarski projekt- Srečanje slovenskih gospodarstvenikov s slovaškimi strokovnjaki, Vinarstvo Mulec in Kulturno turistični center Podlehnik  </a:t>
            </a:r>
            <a:r>
              <a:rPr lang="sk-SK" sz="1300" b="1" dirty="0">
                <a:solidFill>
                  <a:schemeClr val="tx1"/>
                </a:solidFill>
              </a:rPr>
              <a:t>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  <a:r>
              <a:rPr lang="sl-SI" sz="1300" b="1" dirty="0">
                <a:solidFill>
                  <a:schemeClr val="tx1"/>
                </a:solidFill>
              </a:rPr>
              <a:t> 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„Slovenske dnevi v Košicah“+ Gospodarski projekt – Srečanje Slovenskih Gospodarstvenikov s slovaškimi strokovnjaki“, Vysoké Tatry, Tatranská Lomnica (Jun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„Slovaška - Slovenija: iskanje možnosti za poglobitev sodelovanja“, Bratislava (Jul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„Slovensko-slovaški biznis fórum“, Bratislava (Jul 2020)</a:t>
            </a:r>
            <a:r>
              <a:rPr lang="sk-SK" sz="1300" b="1" dirty="0">
                <a:solidFill>
                  <a:schemeClr val="tx1"/>
                </a:solidFill>
              </a:rPr>
              <a:t>/ </a:t>
            </a:r>
            <a:r>
              <a:rPr lang="sl-SI" sz="1300" b="1" dirty="0">
                <a:solidFill>
                  <a:schemeClr val="tx1"/>
                </a:solidFill>
              </a:rPr>
              <a:t>„LingvaFest˝ (Sep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„Prednosti odprtja podjetja na Slovaškem in davčne ugodnosti Republik Slovaške˝ , Rogaška Slatina (Sep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„Poslovna konferenc - Slovenska podjetnost kroži prek meja“ , Kranj (Sep 2020)			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„Ekonomická diplomacia – výzvy a perspektívy“, Bratislava  (Oct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„Meeting GZS ZOOM with ASB Slovakia s.r.o.“, (Oct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Mednarodna razstava „Human Sovereignty“, Bratislava </a:t>
            </a:r>
            <a:r>
              <a:rPr lang="sk-SK" sz="1300" b="1" dirty="0">
                <a:solidFill>
                  <a:schemeClr val="tx1"/>
                </a:solidFill>
              </a:rPr>
              <a:t> + „</a:t>
            </a:r>
            <a:r>
              <a:rPr lang="sk-SK" sz="1300" b="1" dirty="0" err="1">
                <a:solidFill>
                  <a:schemeClr val="tx1"/>
                </a:solidFill>
              </a:rPr>
              <a:t>Miklavževanje</a:t>
            </a:r>
            <a:r>
              <a:rPr lang="sk-SK" sz="1300" b="1" dirty="0">
                <a:solidFill>
                  <a:schemeClr val="tx1"/>
                </a:solidFill>
              </a:rPr>
              <a:t>“, Bratislava (</a:t>
            </a:r>
            <a:r>
              <a:rPr lang="sk-SK" sz="1300" b="1" dirty="0" err="1">
                <a:solidFill>
                  <a:schemeClr val="tx1"/>
                </a:solidFill>
              </a:rPr>
              <a:t>Dec</a:t>
            </a:r>
            <a:r>
              <a:rPr lang="sk-SK" sz="1300" b="1" dirty="0">
                <a:solidFill>
                  <a:schemeClr val="tx1"/>
                </a:solidFill>
              </a:rPr>
              <a:t> 2020 )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" y="5243877"/>
            <a:ext cx="2097590" cy="15182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12" y="5243876"/>
            <a:ext cx="2142278" cy="15142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16D6854-8683-4086-8A6A-31883A5D0F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59" y="5245224"/>
            <a:ext cx="2037423" cy="151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CA1C280-46C0-ECCC-71D5-A8D2CDCD4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51" y="5239875"/>
            <a:ext cx="2585217" cy="15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83153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</a:t>
            </a:r>
            <a:endParaRPr lang="sk-SK" b="1" dirty="0">
              <a:solidFill>
                <a:prstClr val="white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2276878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„Koncert pri príležitosti Prešerovho dňa“, slovinského kultúrneho sviatku (Feb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Galakoncert majstrov saxofónu  &amp; Koncert 40-členného saxofónového orchestra“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„30 let Slovenije-Sprejem + Srečanje SLO gospodarstvenikov s slovaškimi strokovnjaki+Dnevi slovenske književnosti in jezika“- Bratislava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Súťaž o Európskej únií „Mladý Európan“/ »Mladi Evropejec“ -kulturni projekt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Európsky deň jazykov/ „Evropski dan jezikov“ -kulturni projekt  (Sep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Sadenie lipy/ „Sajenje lipe“ -kulturni projekt (Nov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„Miklavž“ (Dec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„Aleksandrinke“ -kulturni projekt (Dec 2021)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300" b="1" dirty="0">
                <a:solidFill>
                  <a:schemeClr val="tx1"/>
                </a:solidFill>
              </a:rPr>
              <a:t>Organizacija dogodka – kulturni praznik 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sl-SI" sz="1300" b="1" dirty="0">
                <a:solidFill>
                  <a:schemeClr val="tx1"/>
                </a:solidFill>
              </a:rPr>
              <a:t>Prešernov deň“, Bratislava  + „Medeni zajtrk“ (Feb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„The Statehood Day of the Republic of Slovenia“, Bratislava (Jun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„ZOOM seminar - Business and legal frameworks for business in Slovakia“ (˝ZOOM seminar - Poslovanje in pravni okvirji poslovanja na Slovaškem)  (Aug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k-SK" sz="1300" b="1" dirty="0">
              <a:solidFill>
                <a:schemeClr val="tx1"/>
              </a:solidFill>
            </a:endParaRPr>
          </a:p>
          <a:p>
            <a:pPr algn="just" fontAlgn="auto" hangingPunct="1">
              <a:lnSpc>
                <a:spcPct val="115000"/>
              </a:lnSpc>
              <a:tabLst>
                <a:tab pos="457200" algn="l"/>
              </a:tabLst>
            </a:pPr>
            <a:endParaRPr lang="sk-SK" sz="1300" b="1" dirty="0">
              <a:solidFill>
                <a:schemeClr val="tx1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BED7E2B-3D0B-3337-78A0-832456BB4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5226306"/>
            <a:ext cx="2125032" cy="1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0DB8B07-4F17-6FEF-ABBA-21AD4B513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56899"/>
            <a:ext cx="19090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31B82C2-3139-5FEE-1E2F-0D1ECC62E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" y="5226306"/>
            <a:ext cx="215392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4FEEA87-2FC6-86A2-F8A0-84DA23501B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89" y="5386675"/>
            <a:ext cx="2640191" cy="118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7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21609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3455067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Konferencia –  „Slovinsko &amp; Slovensko – investície, obchodná výmena a dovoz pracovnej sily“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˝ZOOM Konferencia Slovinsko &amp; Slovensko – investície, obchodná výmena a dovoz pracovnej sily“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„Koncert slovinskej vokálnej skupiny Vivere a projekciu filmového dokumentu o slovenistike“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Účasť členov Združenia SLO/SLO na  „Medzinárodnom strojárenskom veľtrhu a  Medzinárodnej výstave „Caravaning Brno“, brnenské výstavište BVV, Pavilón „P“, stánok 024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Organizacija letnega srečanja Slovencev na Slovaškem „SLO/SLO SESSION“ (Nov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Organizacija dogodka/ Kulturni projekt „Miklavž“ (Dec 2022) 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Koncert slovenskega dua PTČ, Bratislava (Feb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Festival SAXOPHOBIA (Koncert zahraničných lektorov+ Koncert 80-členného saxofónového orchestra), Bratislava (Feb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Literárny večer so slovinskou spisovateľkou Anjou Mugerli (Apr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Slovinské dni v Brně 2023 (Apr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„SLOVENSKO-SLOVINSKÁ DIMENZIA“, Poprad (Jun-Jul 2023)</a:t>
            </a:r>
            <a:endParaRPr lang="sk-SK" sz="1300" b="1" dirty="0">
              <a:solidFill>
                <a:schemeClr val="tx1"/>
              </a:solidFill>
            </a:endParaRPr>
          </a:p>
          <a:p>
            <a:pPr algn="just" fontAlgn="auto" hangingPunct="1">
              <a:lnSpc>
                <a:spcPct val="115000"/>
              </a:lnSpc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k-SK" sz="1300" b="1" dirty="0">
              <a:solidFill>
                <a:schemeClr val="tx1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alendár 2015">
            <a:hlinkClick r:id="rId5"/>
            <a:extLst>
              <a:ext uri="{FF2B5EF4-FFF2-40B4-BE49-F238E27FC236}">
                <a16:creationId xmlns:a16="http://schemas.microsoft.com/office/drawing/2014/main" id="{C637661A-FEC3-4720-D7C1-D654D73B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14384" y="4391745"/>
            <a:ext cx="2229616" cy="167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Obrázok, na ktorom je text, saxofón, hudobný nástroj, jazz&#10;&#10;Automaticky generovaný popis">
            <a:extLst>
              <a:ext uri="{FF2B5EF4-FFF2-40B4-BE49-F238E27FC236}">
                <a16:creationId xmlns:a16="http://schemas.microsoft.com/office/drawing/2014/main" id="{EEC41F9B-6FB0-5335-1A47-9E65C6CAA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" y="5239917"/>
            <a:ext cx="2555776" cy="1521259"/>
          </a:xfrm>
          <a:prstGeom prst="rect">
            <a:avLst/>
          </a:prstGeom>
        </p:spPr>
      </p:pic>
      <p:pic>
        <p:nvPicPr>
          <p:cNvPr id="15" name="Obrázok 14" descr="Obrázok, na ktorom je ošatenie, vnútri, stena, galéria&#10;&#10;Automaticky generovaný popis">
            <a:extLst>
              <a:ext uri="{FF2B5EF4-FFF2-40B4-BE49-F238E27FC236}">
                <a16:creationId xmlns:a16="http://schemas.microsoft.com/office/drawing/2014/main" id="{87EF71A4-709F-D6E4-49D9-DAB7F5B83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35" y="5227851"/>
            <a:ext cx="2044433" cy="1533325"/>
          </a:xfrm>
          <a:prstGeom prst="rect">
            <a:avLst/>
          </a:prstGeom>
        </p:spPr>
      </p:pic>
      <p:pic>
        <p:nvPicPr>
          <p:cNvPr id="17" name="Obrázok 16" descr="Obrázok, na ktorom je vnútri, ošatenie, stena, šaty&#10;&#10;Automaticky generovaný popis">
            <a:extLst>
              <a:ext uri="{FF2B5EF4-FFF2-40B4-BE49-F238E27FC236}">
                <a16:creationId xmlns:a16="http://schemas.microsoft.com/office/drawing/2014/main" id="{67601C39-C9FD-BA23-C6C3-258A43DB05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6" y="5229776"/>
            <a:ext cx="2028345" cy="1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979712" y="3192289"/>
            <a:ext cx="6336704" cy="70849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Ďakujem za pozornosť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b="3491"/>
          <a:stretch>
            <a:fillRect/>
          </a:stretch>
        </p:blipFill>
        <p:spPr bwMode="auto">
          <a:xfrm>
            <a:off x="683568" y="476672"/>
            <a:ext cx="1800200" cy="10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6632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11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8649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661248"/>
            <a:ext cx="525057" cy="504055"/>
          </a:xfrm>
          <a:prstGeom prst="rect">
            <a:avLst/>
          </a:prstGeom>
          <a:noFill/>
        </p:spPr>
      </p:pic>
      <p:sp>
        <p:nvSpPr>
          <p:cNvPr id="212" name="Nadpis 1"/>
          <p:cNvSpPr>
            <a:spLocks noGrp="1"/>
          </p:cNvSpPr>
          <p:nvPr>
            <p:ph type="ctrTitle"/>
          </p:nvPr>
        </p:nvSpPr>
        <p:spPr>
          <a:xfrm>
            <a:off x="2485752" y="1052736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pic>
        <p:nvPicPr>
          <p:cNvPr id="4" name="Picture 2" descr="Citáty o ľuďoch">
            <a:extLst>
              <a:ext uri="{FF2B5EF4-FFF2-40B4-BE49-F238E27FC236}">
                <a16:creationId xmlns:a16="http://schemas.microsoft.com/office/drawing/2014/main" id="{A05F8F49-BE3D-152A-CB04-E5D501E6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7003" y="4420313"/>
            <a:ext cx="3024336" cy="16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Obrázok, na ktorom je fotografia, ľudia, biele&#10;&#10;Automaticky generovaný popis">
            <a:extLst>
              <a:ext uri="{FF2B5EF4-FFF2-40B4-BE49-F238E27FC236}">
                <a16:creationId xmlns:a16="http://schemas.microsoft.com/office/drawing/2014/main" id="{477624F6-1BBB-B2BF-710D-F7699D9A2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36" y="255729"/>
            <a:ext cx="1356742" cy="13567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13380"/>
            <a:ext cx="8784976" cy="64807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Oficiálny názov: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b="1" dirty="0"/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	</a:t>
            </a:r>
            <a:r>
              <a:rPr lang="sk-SK" sz="1900" b="1" dirty="0">
                <a:solidFill>
                  <a:srgbClr val="FFFFFF"/>
                </a:solidFill>
              </a:rPr>
              <a:t>Združenie občanov a spoločností Slovinskej republiky a Slovenskej republiky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592094"/>
            <a:ext cx="8640960" cy="288032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/>
              <a:t>Sídlo: Nejedlého 1908/49, 84102 Bratislava-Dúbravka, Slovenská republika</a:t>
            </a:r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18803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Vznik: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312444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algn="just"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4. marca 2011 </a:t>
            </a:r>
            <a:r>
              <a:rPr lang="sk-SK" sz="1300" b="1" dirty="0">
                <a:solidFill>
                  <a:srgbClr val="FFFFFF"/>
                </a:solidFill>
              </a:rPr>
              <a:t>- MV SR potvrdilo, že podmienky na založenie Združenia SLO/SLO sú splnené a vydalo v tejto veci právoplatné rozhodnutie. Zakladajúce Valné Zhromaždenie sa uskutočnilo v Bratislave 18. mája 2011 za účasti zástupcov MZV SR, MH SR, SOPK a Veľvyslanectva Slovinskej republiky v SR. Založenie podporili aj vtedajší prezidenti a predsedovia vlád Slovinskej a Slovenskej republiky.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33547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Cieľ: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3814955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85725" indent="-85725" algn="just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 Napomáhať rozvoju hospodárskej, ekonomickej a  kultúrnej spolupráce medzi Slovenskou Republikou a Slovinskou Republikou</a:t>
            </a:r>
          </a:p>
          <a:p>
            <a:pPr marL="85725" indent="-85725" algn="just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 Vzájomne si pomáhať pri prezentácií, resp.  realizácii obchodných cieľov a obchodných príležitostí podnikateľských subjektov v  našich krajinách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234" name="Skupina 233"/>
          <p:cNvGrpSpPr/>
          <p:nvPr/>
        </p:nvGrpSpPr>
        <p:grpSpPr>
          <a:xfrm>
            <a:off x="6247234" y="4496671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2167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Úloha a význam Združenia SLO/SLO v slovinsko-slovenskej spolupráci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640960" cy="1728192"/>
          </a:xfrm>
        </p:spPr>
        <p:txBody>
          <a:bodyPr>
            <a:noAutofit/>
          </a:bodyPr>
          <a:lstStyle/>
          <a:p>
            <a:pPr marL="85725" indent="-85725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 Myšlienkou na rozšírenie resp. posilnenie hospodárskych vzťahov a kontaktov medzi Slovinskom i Slovenskom aj ďalšou formou,  a to formou združenia, ktoré by  spájalo a zastupovalo obchodné, kultúrne a spoločenské záujmy tak podnikateľských subjektov ako aj fyzických osôb oboch krajín sme sa zaoberali už dlhšie. </a:t>
            </a:r>
          </a:p>
          <a:p>
            <a:pPr marL="85725" indent="-85725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 Zásluhou bývalého mimoriadneho a splnomocneného Veľvyslanca Slovinskej republiky v Slovenskej republike p. Stanislava </a:t>
            </a:r>
            <a:r>
              <a:rPr lang="sk-SK" sz="1300" b="1" dirty="0" err="1"/>
              <a:t>Vidoviča</a:t>
            </a:r>
            <a:r>
              <a:rPr lang="sk-SK" sz="1300" b="1" dirty="0"/>
              <a:t> sa táto myšlienka ujala a dostala konkrétnu podobu. </a:t>
            </a:r>
          </a:p>
          <a:p>
            <a:pPr marL="85725" indent="-85725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 V marci 2011 sme mohli verejnosti oficiálne oznámiť, že Združenie SLO/SLO bolo založené a súčasne pozvať všetkých, aby sa k nám pripojili už na prvom stretnutí, ktoré sa konalo 7. apríla 2011 v priestoroch Veľvyslanectva Slovinskej republiky v Bratislave</a:t>
            </a:r>
            <a:r>
              <a:rPr lang="sk-SK" sz="1400" dirty="0"/>
              <a:t>.</a:t>
            </a:r>
            <a:endParaRPr lang="sk-SK" sz="1300" b="1" dirty="0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301430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Dôvody /účel vzniku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796815"/>
            <a:ext cx="8640960" cy="236734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 algn="just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Rastie počet slovenských firiem podnikajúcich v Slovinsku, i slovinských firiem pôsobiacich na Slovensku </a:t>
            </a:r>
          </a:p>
          <a:p>
            <a:pPr marL="182563" indent="-182563" algn="just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Prehlbovanie obchodnej výmeny Slovenska a Slovinska nezastavila ani finančná, globálna ekonomická a Ukrajinsko-Ruská kríza </a:t>
            </a:r>
          </a:p>
          <a:p>
            <a:pPr marL="182563" indent="-182563" algn="just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Obchodný obrat oboch krajín naďalej rastie/ Rast je viditeľný najmä v automobilovom, elektrotechnickom, strojárskom, chemickom ale aj a farmaceutickom priemysle. </a:t>
            </a:r>
          </a:p>
          <a:p>
            <a:pPr marL="182563" indent="-182563" algn="just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Prehlbovanie a rozširovanie vzájomnej spolupráce zvyšuje mieru vzájomnej dôvery v spoluprácu </a:t>
            </a:r>
          </a:p>
          <a:p>
            <a:pPr>
              <a:buClr>
                <a:srgbClr val="A5B592"/>
              </a:buClr>
              <a:buSzPct val="80000"/>
            </a:pPr>
            <a:r>
              <a:rPr lang="sk-SK" sz="13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288798" y="4496671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8640960" cy="432048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/>
              <a:t>S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690509"/>
            <a:ext cx="8640960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Častejšie obchodné a ekonomické kontakty, kooperácia, výmena skúseností a názorov, zvlášť osobné kontakty </a:t>
            </a:r>
          </a:p>
          <a:p>
            <a:pPr>
              <a:spcBef>
                <a:spcPts val="400"/>
              </a:spcBef>
              <a:buClr>
                <a:srgbClr val="A5B592"/>
              </a:buClr>
              <a:buSzPct val="80000"/>
            </a:pPr>
            <a:r>
              <a:rPr lang="sk-SK" sz="1300" b="1" dirty="0">
                <a:solidFill>
                  <a:srgbClr val="FFFFFF"/>
                </a:solidFill>
              </a:rPr>
              <a:t>      na všetkých úrovniach považujeme za jeden z dôležitých prostriedkov porozumenia a posilnenia vzájomnej dôvery.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Stabilný hospodársky vývoj, rastúce objemy vzájomnej obchodnej výmeny a hľadanie nových foriem spolupráce predstavuje praktický prínos hospodárskej spolupráce medzi našimi krajinami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Posilniť by sa mala regionálna spolupráca malých a stredných podnikateľov a spoločný prienik našich podnikov na trhy tretích krajín/  Potenciál priamej spolupráce  sa využíva, nie však tak ako by sme chceli, resp. očakávali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Výhodou a silným argumentom v prospech zintenzívnenia takejto spolupráce na trhoch tretích krajín je používanie eura ako našej spoločnej meny.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sp>
        <p:nvSpPr>
          <p:cNvPr id="213" name="Podnadpis 2"/>
          <p:cNvSpPr txBox="1">
            <a:spLocks/>
          </p:cNvSpPr>
          <p:nvPr/>
        </p:nvSpPr>
        <p:spPr>
          <a:xfrm>
            <a:off x="0" y="2645845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dirty="0"/>
              <a:t>	Smerovanie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214" name="Podnadpis 2"/>
          <p:cNvSpPr txBox="1">
            <a:spLocks/>
          </p:cNvSpPr>
          <p:nvPr/>
        </p:nvSpPr>
        <p:spPr>
          <a:xfrm>
            <a:off x="323528" y="2954659"/>
            <a:ext cx="8820472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Rozvinúť intenzívnejšiu a mnohostrannejšiu spoluprácu medzi podnikateľmi našich krajín vo všetkých oblastiach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Posilniť vzájomnú spoluprácu vo vede, výskume, inováciách, v investovaní do vysokých technológií, v budovaní moderných vedecko-technologických parkov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Posilniť spoluprácu v oblasti kultúry, športu a spoluprácu miest i miestnych samospráv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Veľký potenciál vidíme v rozvoji cestovného ruchu/ Blízkosť oboch krajín, jazykov spolu so zdokonaľujúcou sa infraštruktúrou kúpeľných a  turistických  oblastí i stredísk vytvára na to dobré predpoklady.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Príklad dobre vzájomne fungujúcej spolupráce by sme mohli uviesť prístav </a:t>
            </a:r>
            <a:r>
              <a:rPr lang="sk-SK" sz="1300" b="1" dirty="0" err="1">
                <a:solidFill>
                  <a:srgbClr val="FFFFFF"/>
                </a:solidFill>
              </a:rPr>
              <a:t>Koper</a:t>
            </a:r>
            <a:r>
              <a:rPr lang="sk-SK" sz="1300" b="1" dirty="0">
                <a:solidFill>
                  <a:srgbClr val="FFFFFF"/>
                </a:solidFill>
              </a:rPr>
              <a:t>,                                                                        ktorý významne prispieva k rastu exportu slovenských podnikateľov </a:t>
            </a: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4246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prstClr val="white"/>
                </a:solidFill>
              </a:rPr>
              <a:t>Členovia a ostatní priatelia Združenia SLO/SLO: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860291"/>
            <a:ext cx="8640960" cy="1944216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Slovenská plavba a prístavy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Varos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Trade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Konštrukta</a:t>
            </a:r>
            <a:r>
              <a:rPr lang="sk-SK" sz="1300" b="1" dirty="0">
                <a:solidFill>
                  <a:schemeClr val="tx1"/>
                </a:solidFill>
              </a:rPr>
              <a:t> – </a:t>
            </a:r>
            <a:r>
              <a:rPr lang="sk-SK" sz="1300" b="1" dirty="0" err="1">
                <a:solidFill>
                  <a:schemeClr val="tx1"/>
                </a:solidFill>
              </a:rPr>
              <a:t>Defence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Kovintrade</a:t>
            </a:r>
            <a:r>
              <a:rPr lang="sk-SK" sz="1300" b="1" dirty="0">
                <a:solidFill>
                  <a:schemeClr val="tx1"/>
                </a:solidFill>
              </a:rPr>
              <a:t> 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Pharim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Krka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Tikra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 , </a:t>
            </a:r>
            <a:r>
              <a:rPr lang="sk-SK" sz="1300" b="1" dirty="0" err="1">
                <a:solidFill>
                  <a:schemeClr val="tx1"/>
                </a:solidFill>
              </a:rPr>
              <a:t>Gorenje</a:t>
            </a:r>
            <a:r>
              <a:rPr lang="sk-SK" sz="1300" b="1" dirty="0">
                <a:solidFill>
                  <a:schemeClr val="tx1"/>
                </a:solidFill>
              </a:rPr>
              <a:t> Slovakia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U. S. Steel </a:t>
            </a:r>
            <a:r>
              <a:rPr lang="sk-SK" sz="1300" b="1" dirty="0" err="1">
                <a:solidFill>
                  <a:schemeClr val="tx1"/>
                </a:solidFill>
              </a:rPr>
              <a:t>Košice,s.r.o</a:t>
            </a:r>
            <a:r>
              <a:rPr lang="sk-SK" sz="1300" b="1" dirty="0">
                <a:solidFill>
                  <a:schemeClr val="tx1"/>
                </a:solidFill>
              </a:rPr>
              <a:t>., Luka </a:t>
            </a:r>
            <a:r>
              <a:rPr lang="sk-SK" sz="1300" b="1" dirty="0" err="1">
                <a:solidFill>
                  <a:schemeClr val="tx1"/>
                </a:solidFill>
              </a:rPr>
              <a:t>Koper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d.d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Metrans</a:t>
            </a:r>
            <a:r>
              <a:rPr lang="sk-SK" sz="1300" b="1" dirty="0">
                <a:solidFill>
                  <a:schemeClr val="tx1"/>
                </a:solidFill>
              </a:rPr>
              <a:t> /Danubia/,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JRL, </a:t>
            </a:r>
            <a:r>
              <a:rPr lang="sk-SK" sz="1300" b="1" dirty="0" err="1">
                <a:solidFill>
                  <a:schemeClr val="tx1"/>
                </a:solidFill>
              </a:rPr>
              <a:t>Trimo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PHS STROJÁRNE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B-N stav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Baker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ovens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Anrien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Verita</a:t>
            </a:r>
            <a:r>
              <a:rPr lang="sk-SK" sz="1300" b="1" dirty="0">
                <a:solidFill>
                  <a:schemeClr val="tx1"/>
                </a:solidFill>
              </a:rPr>
              <a:t>, ATRIK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 , KRYPTERIX, </a:t>
            </a:r>
            <a:r>
              <a:rPr lang="sk-SK" sz="1300" b="1" dirty="0" err="1">
                <a:solidFill>
                  <a:schemeClr val="tx1"/>
                </a:solidFill>
              </a:rPr>
              <a:t>Petrol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Geoterm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Germanol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Adria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Eti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Elb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Donautravel</a:t>
            </a:r>
            <a:r>
              <a:rPr lang="sk-SK" sz="1300" b="1" dirty="0">
                <a:solidFill>
                  <a:schemeClr val="tx1"/>
                </a:solidFill>
              </a:rPr>
              <a:t>, KBM-</a:t>
            </a:r>
            <a:r>
              <a:rPr lang="sk-SK" sz="1300" b="1" dirty="0" err="1">
                <a:solidFill>
                  <a:schemeClr val="tx1"/>
                </a:solidFill>
              </a:rPr>
              <a:t>Trade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 , CSM INDUSTRY,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UDS </a:t>
            </a:r>
            <a:r>
              <a:rPr lang="sk-SK" sz="1300" b="1" dirty="0" err="1">
                <a:solidFill>
                  <a:schemeClr val="tx1"/>
                </a:solidFill>
              </a:rPr>
              <a:t>Machinery</a:t>
            </a:r>
            <a:r>
              <a:rPr lang="sk-SK" sz="1300" b="1" dirty="0">
                <a:solidFill>
                  <a:schemeClr val="tx1"/>
                </a:solidFill>
              </a:rPr>
              <a:t> Tisovec,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FINITY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 , </a:t>
            </a:r>
            <a:r>
              <a:rPr lang="sk-SK" sz="1300" b="1" dirty="0" err="1">
                <a:solidFill>
                  <a:schemeClr val="tx1"/>
                </a:solidFill>
              </a:rPr>
              <a:t>LANCom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MID </a:t>
            </a:r>
            <a:r>
              <a:rPr lang="sk-SK" sz="1300" b="1" dirty="0" err="1">
                <a:solidFill>
                  <a:schemeClr val="tx1"/>
                </a:solidFill>
              </a:rPr>
              <a:t>s.p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pt-BR" sz="1300" b="1" dirty="0">
                <a:solidFill>
                  <a:schemeClr val="tx1"/>
                </a:solidFill>
              </a:rPr>
              <a:t>OPTIMIZEM BB s.r.o.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Vervex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fi-FI" sz="1300" b="1" dirty="0">
                <a:solidFill>
                  <a:schemeClr val="tx1"/>
                </a:solidFill>
              </a:rPr>
              <a:t>ML Projekt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fi-FI" sz="1300" b="1" dirty="0">
                <a:solidFill>
                  <a:schemeClr val="tx1"/>
                </a:solidFill>
              </a:rPr>
              <a:t>S.P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Mas</a:t>
            </a:r>
            <a:r>
              <a:rPr lang="sk-SK" sz="1300" b="1" dirty="0">
                <a:solidFill>
                  <a:schemeClr val="tx1"/>
                </a:solidFill>
              </a:rPr>
              <a:t> Technik,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.; MC Holding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, MEBIS Service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Silurus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Pinocchio</a:t>
            </a:r>
            <a:r>
              <a:rPr lang="sk-SK" sz="1300" b="1" dirty="0">
                <a:solidFill>
                  <a:schemeClr val="tx1"/>
                </a:solidFill>
              </a:rPr>
              <a:t> a iní.</a:t>
            </a:r>
            <a:endParaRPr lang="sk-SK" sz="1300" b="1" dirty="0">
              <a:solidFill>
                <a:srgbClr val="FF0000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Alenka </a:t>
            </a:r>
            <a:r>
              <a:rPr lang="sk-SK" sz="1300" b="1" dirty="0" err="1">
                <a:solidFill>
                  <a:schemeClr val="tx1"/>
                </a:solidFill>
              </a:rPr>
              <a:t>Gorjup</a:t>
            </a:r>
            <a:r>
              <a:rPr lang="sk-SK" sz="1300" b="1" dirty="0">
                <a:solidFill>
                  <a:schemeClr val="tx1"/>
                </a:solidFill>
              </a:rPr>
              <a:t>, Borut </a:t>
            </a:r>
            <a:r>
              <a:rPr lang="sk-SK" sz="1300" b="1" dirty="0" err="1">
                <a:solidFill>
                  <a:schemeClr val="tx1"/>
                </a:solidFill>
              </a:rPr>
              <a:t>Meršak</a:t>
            </a:r>
            <a:r>
              <a:rPr lang="sk-SK" sz="1300" b="1" dirty="0">
                <a:solidFill>
                  <a:schemeClr val="tx1"/>
                </a:solidFill>
              </a:rPr>
              <a:t>, Michal </a:t>
            </a:r>
            <a:r>
              <a:rPr lang="sk-SK" sz="1300" b="1" dirty="0" err="1">
                <a:solidFill>
                  <a:schemeClr val="tx1"/>
                </a:solidFill>
              </a:rPr>
              <a:t>Radosa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Ildiko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Dobis</a:t>
            </a:r>
            <a:r>
              <a:rPr lang="sk-SK" sz="1300" b="1" dirty="0">
                <a:solidFill>
                  <a:schemeClr val="tx1"/>
                </a:solidFill>
              </a:rPr>
              <a:t>, Jaroslav Michalco, Peter Pörsök, Marián Zahradník, </a:t>
            </a:r>
            <a:r>
              <a:rPr lang="sk-SK" sz="1300" b="1" dirty="0" err="1">
                <a:solidFill>
                  <a:schemeClr val="tx1"/>
                </a:solidFill>
              </a:rPr>
              <a:t>Janez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Kečler</a:t>
            </a:r>
            <a:r>
              <a:rPr lang="sk-SK" sz="1300" b="1" dirty="0">
                <a:solidFill>
                  <a:schemeClr val="tx1"/>
                </a:solidFill>
              </a:rPr>
              <a:t>, Marjan Vrbnjak, Danko </a:t>
            </a:r>
            <a:r>
              <a:rPr lang="sk-SK" sz="1300" b="1" dirty="0" err="1">
                <a:solidFill>
                  <a:schemeClr val="tx1"/>
                </a:solidFill>
              </a:rPr>
              <a:t>Barišić</a:t>
            </a:r>
            <a:r>
              <a:rPr lang="sk-SK" sz="1300" b="1" dirty="0">
                <a:solidFill>
                  <a:schemeClr val="tx1"/>
                </a:solidFill>
              </a:rPr>
              <a:t>, Tomaž Martin </a:t>
            </a:r>
            <a:r>
              <a:rPr lang="sk-SK" sz="1300" b="1" dirty="0" err="1">
                <a:solidFill>
                  <a:schemeClr val="tx1"/>
                </a:solidFill>
              </a:rPr>
              <a:t>Jamnik</a:t>
            </a:r>
            <a:r>
              <a:rPr lang="sk-SK" sz="1300" b="1" dirty="0">
                <a:solidFill>
                  <a:schemeClr val="tx1"/>
                </a:solidFill>
              </a:rPr>
              <a:t>, Peter Kiss, Ján Németh, </a:t>
            </a:r>
            <a:r>
              <a:rPr lang="sk-SK" sz="1300" b="1" dirty="0" err="1">
                <a:solidFill>
                  <a:schemeClr val="tx1"/>
                </a:solidFill>
              </a:rPr>
              <a:t>Magdalena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Valand</a:t>
            </a:r>
            <a:r>
              <a:rPr lang="sk-SK" sz="1300" b="1" dirty="0">
                <a:solidFill>
                  <a:schemeClr val="tx1"/>
                </a:solidFill>
              </a:rPr>
              <a:t>, Pavel </a:t>
            </a:r>
            <a:r>
              <a:rPr lang="sk-SK" sz="1300" b="1" dirty="0" err="1">
                <a:solidFill>
                  <a:schemeClr val="tx1"/>
                </a:solidFill>
              </a:rPr>
              <a:t>Tököly</a:t>
            </a:r>
            <a:r>
              <a:rPr lang="sk-SK" sz="1300" b="1" dirty="0">
                <a:solidFill>
                  <a:schemeClr val="tx1"/>
                </a:solidFill>
              </a:rPr>
              <a:t>, Michal Sýkora, Pavol Šimkovič, Imrich Bugár, Andrea Čerňanová, Robert Kokol, Helena </a:t>
            </a:r>
            <a:r>
              <a:rPr lang="sk-SK" sz="1300" b="1" dirty="0" err="1">
                <a:solidFill>
                  <a:schemeClr val="tx1"/>
                </a:solidFill>
              </a:rPr>
              <a:t>Kokolová</a:t>
            </a:r>
            <a:r>
              <a:rPr lang="sk-SK" sz="1300" b="1" dirty="0">
                <a:solidFill>
                  <a:schemeClr val="tx1"/>
                </a:solidFill>
              </a:rPr>
              <a:t>, Erik Schmidt,, Jozef Novák, Borut </a:t>
            </a:r>
            <a:r>
              <a:rPr lang="sk-SK" sz="1300" b="1" dirty="0" err="1">
                <a:solidFill>
                  <a:schemeClr val="tx1"/>
                </a:solidFill>
              </a:rPr>
              <a:t>Čok</a:t>
            </a:r>
            <a:r>
              <a:rPr lang="sk-SK" sz="1300" b="1" dirty="0">
                <a:solidFill>
                  <a:schemeClr val="tx1"/>
                </a:solidFill>
              </a:rPr>
              <a:t> , Andraž Rojnik,  </a:t>
            </a:r>
            <a:r>
              <a:rPr lang="af-ZA" sz="1300" b="1" dirty="0">
                <a:solidFill>
                  <a:schemeClr val="tx1"/>
                </a:solidFill>
              </a:rPr>
              <a:t>Igor Tisaj</a:t>
            </a:r>
            <a:r>
              <a:rPr lang="sk-SK" sz="1300" b="1" dirty="0">
                <a:solidFill>
                  <a:schemeClr val="tx1"/>
                </a:solidFill>
              </a:rPr>
              <a:t>, Stane </a:t>
            </a:r>
            <a:r>
              <a:rPr lang="sk-SK" sz="1300" b="1" dirty="0" err="1">
                <a:solidFill>
                  <a:schemeClr val="tx1"/>
                </a:solidFill>
              </a:rPr>
              <a:t>Marolteti</a:t>
            </a:r>
            <a:r>
              <a:rPr lang="sk-SK" sz="1300" b="1" dirty="0">
                <a:solidFill>
                  <a:schemeClr val="tx1"/>
                </a:solidFill>
              </a:rPr>
              <a:t> , </a:t>
            </a:r>
            <a:r>
              <a:rPr lang="sk-SK" sz="1300" b="1" dirty="0" err="1">
                <a:solidFill>
                  <a:schemeClr val="tx1"/>
                </a:solidFill>
              </a:rPr>
              <a:t>Halasz</a:t>
            </a:r>
            <a:r>
              <a:rPr lang="sk-SK" sz="1300" b="1" dirty="0">
                <a:solidFill>
                  <a:schemeClr val="tx1"/>
                </a:solidFill>
              </a:rPr>
              <a:t> Katalin , Bogdan </a:t>
            </a:r>
            <a:r>
              <a:rPr lang="sk-SK" sz="1300" b="1" dirty="0" err="1">
                <a:solidFill>
                  <a:schemeClr val="tx1"/>
                </a:solidFill>
              </a:rPr>
              <a:t>Urh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Sandi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Leban</a:t>
            </a:r>
            <a:r>
              <a:rPr lang="sk-SK" sz="1300" b="1" dirty="0">
                <a:solidFill>
                  <a:schemeClr val="tx1"/>
                </a:solidFill>
              </a:rPr>
              <a:t>, Gregor </a:t>
            </a:r>
            <a:r>
              <a:rPr lang="sk-SK" sz="1300" b="1" dirty="0" err="1">
                <a:solidFill>
                  <a:schemeClr val="tx1"/>
                </a:solidFill>
              </a:rPr>
              <a:t>Vardjan</a:t>
            </a:r>
            <a:r>
              <a:rPr lang="sk-SK" sz="1300" b="1" dirty="0">
                <a:solidFill>
                  <a:schemeClr val="tx1"/>
                </a:solidFill>
              </a:rPr>
              <a:t>, Vlastimil Chrapčiak, Dušan Hrubý, Ladislav Remenec, </a:t>
            </a:r>
            <a:r>
              <a:rPr lang="sk-SK" sz="1300" b="1" dirty="0" err="1">
                <a:solidFill>
                  <a:schemeClr val="tx1"/>
                </a:solidFill>
              </a:rPr>
              <a:t>Božidar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Božič</a:t>
            </a:r>
            <a:r>
              <a:rPr lang="sk-SK" sz="1300" b="1" dirty="0">
                <a:solidFill>
                  <a:schemeClr val="tx1"/>
                </a:solidFill>
              </a:rPr>
              <a:t>, Aleš </a:t>
            </a:r>
            <a:r>
              <a:rPr lang="sk-SK" sz="1300" b="1" dirty="0" err="1">
                <a:solidFill>
                  <a:schemeClr val="tx1"/>
                </a:solidFill>
              </a:rPr>
              <a:t>Grošič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Maks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Černelič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Emauel</a:t>
            </a:r>
            <a:r>
              <a:rPr lang="sk-SK" sz="1300" b="1" dirty="0">
                <a:solidFill>
                  <a:schemeClr val="tx1"/>
                </a:solidFill>
              </a:rPr>
              <a:t> Rehák, Bernarda </a:t>
            </a:r>
            <a:r>
              <a:rPr lang="sk-SK" sz="1300" b="1" dirty="0" err="1">
                <a:solidFill>
                  <a:schemeClr val="tx1"/>
                </a:solidFill>
              </a:rPr>
              <a:t>Gradišnik</a:t>
            </a:r>
            <a:r>
              <a:rPr lang="sk-SK" sz="1300" b="1" dirty="0">
                <a:solidFill>
                  <a:schemeClr val="tx1"/>
                </a:solidFill>
              </a:rPr>
              <a:t>, Stanislav </a:t>
            </a:r>
            <a:r>
              <a:rPr lang="sk-SK" sz="1300" b="1" dirty="0" err="1">
                <a:solidFill>
                  <a:schemeClr val="tx1"/>
                </a:solidFill>
              </a:rPr>
              <a:t>Vidovič</a:t>
            </a:r>
            <a:r>
              <a:rPr lang="sk-SK" sz="1300" b="1" dirty="0">
                <a:solidFill>
                  <a:schemeClr val="tx1"/>
                </a:solidFill>
              </a:rPr>
              <a:t> a iní. 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7190" y="379865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Ročné členské: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05240" y="4516771"/>
            <a:ext cx="8640960" cy="86409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Právnické osoby: 100€/       Fyzické osoby: 50€/         Dôchodcovia, študenti a umelci: 1€</a:t>
            </a:r>
          </a:p>
          <a:p>
            <a:pPr marL="182563" lvl="0" indent="-182563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Prihláška, stanovy a ostatné informácie o Združení SLO/SLO nájdete na stránke : </a:t>
            </a:r>
          </a:p>
          <a:p>
            <a:pPr marL="182563" lvl="0" indent="-182563">
              <a:buClr>
                <a:schemeClr val="accent1"/>
              </a:buClr>
              <a:buSzPct val="80000"/>
            </a:pPr>
            <a:r>
              <a:rPr lang="sk-SK" sz="1300" b="1" dirty="0">
                <a:solidFill>
                  <a:srgbClr val="00B0F0"/>
                </a:solidFill>
              </a:rPr>
              <a:t>	</a:t>
            </a:r>
            <a:r>
              <a:rPr lang="sk-SK" sz="1300" b="1" dirty="0">
                <a:solidFill>
                  <a:srgbClr val="00B0F0"/>
                </a:solidFill>
                <a:hlinkClick r:id="rId4"/>
              </a:rPr>
              <a:t>http://www.slo-slo.eu/</a:t>
            </a:r>
            <a:r>
              <a:rPr lang="sk-SK" sz="1300" b="1" dirty="0">
                <a:solidFill>
                  <a:srgbClr val="00B0F0"/>
                </a:solidFill>
              </a:rPr>
              <a:t> </a:t>
            </a:r>
            <a:r>
              <a:rPr lang="sk-SK" sz="1300" b="1" dirty="0">
                <a:solidFill>
                  <a:srgbClr val="FFFFFF"/>
                </a:solidFill>
              </a:rPr>
              <a:t>alebo </a:t>
            </a:r>
            <a:r>
              <a:rPr lang="sk-SK" sz="1300" b="1" dirty="0">
                <a:solidFill>
                  <a:srgbClr val="FFFFFF"/>
                </a:solidFill>
                <a:hlinkClick r:id="rId5"/>
              </a:rPr>
              <a:t>http://www.bratislava.embassy.si/index.php?id=3544&amp;L=1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grpSp>
        <p:nvGrpSpPr>
          <p:cNvPr id="10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2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13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15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692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prstClr val="white"/>
                </a:solidFill>
              </a:rPr>
              <a:t>FORMY ČINNOSTI a MOŽNOSTI SPOLUPRÁFCE: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901260"/>
            <a:ext cx="8640960" cy="2016224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Informačný servis pre hospodárske subjekty / Právne a ekonomické poradenstvo/ Odborné vzdelávanie / obchodná prax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Organizácia prezentácií firiem,  konferencií, okrúhlych stolov /proexportné semináre/biznis fóra/ podnikateľské a obchodných misie/ Kontraktačné dni/  Kooperačné burzy /Výstavy, veľtrhy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Budovanie partnerstiev/ Iniciovanie regionálnej spolupráce a partnerstvo miest, resp. obcí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Kultúrne a spoločenské akcie/ Kultúrne kontaktné  body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Kontaktovanie firiem- informovanie o plánovaných akciách a činnosti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/>
              <a:t>Kontaktovanie štátnych orgánov, organizácií, agentúr, fondov a  informovanie o plánovaných akciách a činnosti (napr. aj organizovanie kultúrnych i spoločenských akcií a pod.)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04859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MOŽNOSTI FINANCOVANIA ČINNOSTI: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23528" y="3152966"/>
            <a:ext cx="8640960" cy="1872208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>
                <a:solidFill>
                  <a:srgbClr val="FFFFFF"/>
                </a:solidFill>
              </a:rPr>
              <a:t>Podnikateľia</a:t>
            </a:r>
            <a:r>
              <a:rPr lang="sk-SK" sz="1100" b="1" dirty="0">
                <a:solidFill>
                  <a:srgbClr val="FFFFFF"/>
                </a:solidFill>
              </a:rPr>
              <a:t> a firmy, individuálnych darcovia (finančnými prostriedkami, vlastnými výrobkami alebo službami, objednávkami a zákazkami, prenájmom priestorov, služieb, </a:t>
            </a:r>
            <a:r>
              <a:rPr lang="sk-SK" sz="1100" b="1" dirty="0" err="1">
                <a:solidFill>
                  <a:srgbClr val="FFFFFF"/>
                </a:solidFill>
              </a:rPr>
              <a:t>know-how</a:t>
            </a:r>
            <a:r>
              <a:rPr lang="sk-SK" sz="1100" b="1" dirty="0">
                <a:solidFill>
                  <a:srgbClr val="FFFFFF"/>
                </a:solidFill>
              </a:rPr>
              <a:t> ,  informáciami,  darmi)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>
                <a:solidFill>
                  <a:srgbClr val="FFFFFF"/>
                </a:solidFill>
              </a:rPr>
              <a:t>Štátne inštitúcie, nadácie, veľké podniky ktoré disponujú svojimi grantovými systémami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>
                <a:solidFill>
                  <a:srgbClr val="FFFFFF"/>
                </a:solidFill>
              </a:rPr>
              <a:t>2% z daní - výnosy z dane z príjmov fyzických osôb a právnických osôb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>
                <a:solidFill>
                  <a:srgbClr val="FFFFFF"/>
                </a:solidFill>
              </a:rPr>
              <a:t>Organizovanie kultúrnych podujatí alebo verejné dobročinné akcie (benefičné koncerty, plesy, výstavy, aukcie, lotérie a pod. , následne výnosy sú použité na verejno-prospešný cieľ)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>
                <a:solidFill>
                  <a:srgbClr val="FFFFFF"/>
                </a:solidFill>
              </a:rPr>
              <a:t>Dobrovoľnícka práca ostatných členov i nečlenov</a:t>
            </a:r>
          </a:p>
        </p:txBody>
      </p:sp>
      <p:pic>
        <p:nvPicPr>
          <p:cNvPr id="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9231" y="5904656"/>
            <a:ext cx="1754832" cy="836712"/>
          </a:xfrm>
          <a:prstGeom prst="rect">
            <a:avLst/>
          </a:prstGeom>
          <a:noFill/>
        </p:spPr>
      </p:pic>
      <p:pic>
        <p:nvPicPr>
          <p:cNvPr id="220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2998" y="5517104"/>
            <a:ext cx="1152256" cy="1152256"/>
          </a:xfrm>
          <a:prstGeom prst="rect">
            <a:avLst/>
          </a:prstGeom>
          <a:noFill/>
        </p:spPr>
      </p:pic>
      <p:pic>
        <p:nvPicPr>
          <p:cNvPr id="221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1398" y="5373216"/>
            <a:ext cx="1152128" cy="11521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tok9594\Pictures\P3220e1b7_euro_kremnic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266060"/>
            <a:ext cx="2037523" cy="152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77963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 algn="just">
              <a:buClr>
                <a:srgbClr val="A5B592"/>
              </a:buClr>
              <a:buSzPct val="80000"/>
            </a:pPr>
            <a:r>
              <a:rPr lang="sk-SK" sz="1900" b="1" dirty="0">
                <a:solidFill>
                  <a:prstClr val="white"/>
                </a:solidFill>
              </a:rPr>
              <a:t>Významné akcie, na ktorých sa Združenie SLO/SLO zúčastnilo, resp. participovalo </a:t>
            </a:r>
          </a:p>
          <a:p>
            <a:pPr marL="182563" indent="-182563" algn="just">
              <a:buClr>
                <a:srgbClr val="A5B592"/>
              </a:buClr>
              <a:buSzPct val="80000"/>
            </a:pPr>
            <a:r>
              <a:rPr lang="sk-SK" sz="1500" b="1" dirty="0">
                <a:solidFill>
                  <a:prstClr val="white"/>
                </a:solidFill>
              </a:rPr>
              <a:t>(organizačne alebo finančne):</a:t>
            </a: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5240" y="1390966"/>
            <a:ext cx="8640960" cy="5998474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Slovensko-slovinské ekonomické fórum v rámci oficiálnej návštevy prezidenta Slovinska p. </a:t>
            </a:r>
            <a:r>
              <a:rPr lang="sk-SK" sz="1200" b="1" dirty="0" err="1">
                <a:solidFill>
                  <a:schemeClr val="tx1"/>
                </a:solidFill>
              </a:rPr>
              <a:t>Danila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Türka</a:t>
            </a:r>
            <a:r>
              <a:rPr lang="sk-SK" sz="1200" b="1" dirty="0">
                <a:solidFill>
                  <a:schemeClr val="tx1"/>
                </a:solidFill>
              </a:rPr>
              <a:t> na Slovensku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Návšteva Ministra ZV Slovinskej republiky spolu so slovinskými podnikateľmi z oblasti, logistiky, inovácií a cestovného ruchu v SR , spojené so Stretnutím Slovincov pri príležitosti Dňa štátnosti, Bratislava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Osobné pracovné stretnutia s predstaviteľmi Úradu vlády Slovinskej republiky pre Slovincov v zahraničí (</a:t>
            </a:r>
            <a:r>
              <a:rPr lang="sk-SK" sz="1200" b="1" dirty="0" err="1">
                <a:solidFill>
                  <a:schemeClr val="tx1"/>
                </a:solidFill>
              </a:rPr>
              <a:t>Urad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vlade</a:t>
            </a:r>
            <a:r>
              <a:rPr lang="sk-SK" sz="1200" b="1" dirty="0">
                <a:solidFill>
                  <a:schemeClr val="tx1"/>
                </a:solidFill>
              </a:rPr>
              <a:t> RS za </a:t>
            </a:r>
            <a:r>
              <a:rPr lang="sk-SK" sz="1200" b="1" dirty="0" err="1">
                <a:solidFill>
                  <a:schemeClr val="tx1"/>
                </a:solidFill>
              </a:rPr>
              <a:t>Slovence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zamejstvu</a:t>
            </a:r>
            <a:r>
              <a:rPr lang="sk-SK" sz="1200" b="1" dirty="0">
                <a:solidFill>
                  <a:schemeClr val="tx1"/>
                </a:solidFill>
              </a:rPr>
              <a:t> in po svetu), Živnostenskou a podnikateľskou komorou  (</a:t>
            </a:r>
            <a:r>
              <a:rPr lang="sk-SK" sz="1200" b="1" dirty="0" err="1">
                <a:solidFill>
                  <a:schemeClr val="tx1"/>
                </a:solidFill>
              </a:rPr>
              <a:t>Obrtno-Podjetniška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), Slovinskou obchodnou komorou (</a:t>
            </a:r>
            <a:r>
              <a:rPr lang="sk-SK" sz="1200" b="1" dirty="0" err="1">
                <a:solidFill>
                  <a:schemeClr val="tx1"/>
                </a:solidFill>
              </a:rPr>
              <a:t>Gospodarska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), </a:t>
            </a:r>
            <a:r>
              <a:rPr lang="sk-SK" sz="1200" b="1" dirty="0" err="1">
                <a:solidFill>
                  <a:schemeClr val="tx1"/>
                </a:solidFill>
              </a:rPr>
              <a:t>Slovenian</a:t>
            </a:r>
            <a:r>
              <a:rPr lang="sk-SK" sz="1200" b="1" dirty="0">
                <a:solidFill>
                  <a:schemeClr val="tx1"/>
                </a:solidFill>
              </a:rPr>
              <a:t> Business </a:t>
            </a:r>
            <a:r>
              <a:rPr lang="sk-SK" sz="1200" b="1" dirty="0" err="1">
                <a:solidFill>
                  <a:schemeClr val="tx1"/>
                </a:solidFill>
              </a:rPr>
              <a:t>Club</a:t>
            </a:r>
            <a:r>
              <a:rPr lang="sk-SK" sz="1200" b="1" dirty="0">
                <a:solidFill>
                  <a:schemeClr val="tx1"/>
                </a:solidFill>
              </a:rPr>
              <a:t>, Verejnou agentúrou Slovinskej republiky na podporu podnikania, inovácií, vývoja, investícii a cestovného ruchu - SPIRIT </a:t>
            </a:r>
            <a:r>
              <a:rPr lang="sk-SK" sz="1200" b="1" dirty="0" err="1">
                <a:solidFill>
                  <a:schemeClr val="tx1"/>
                </a:solidFill>
              </a:rPr>
              <a:t>Slovenija</a:t>
            </a:r>
            <a:r>
              <a:rPr lang="sk-SK" sz="1200" b="1" dirty="0">
                <a:solidFill>
                  <a:schemeClr val="tx1"/>
                </a:solidFill>
              </a:rPr>
              <a:t>, s veľvyslancom a obchodným radcom Veľvyslanectva SR v Slovinsku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„Neviditeľné sa stáva viditeľným“, koncert autorskej hudby hudobníka Lada </a:t>
            </a:r>
            <a:r>
              <a:rPr lang="sk-SK" sz="1200" b="1" dirty="0" err="1">
                <a:solidFill>
                  <a:schemeClr val="tx1"/>
                </a:solidFill>
              </a:rPr>
              <a:t>Jakša</a:t>
            </a:r>
            <a:r>
              <a:rPr lang="sk-SK" sz="1200" b="1" dirty="0">
                <a:solidFill>
                  <a:schemeClr val="tx1"/>
                </a:solidFill>
              </a:rPr>
              <a:t>, spojenej s predstavením umeleckej fotografie, pri príležitosti 110. výročia narodenia slovinského básnika </a:t>
            </a:r>
            <a:r>
              <a:rPr lang="sk-SK" sz="1200" b="1" dirty="0" err="1">
                <a:solidFill>
                  <a:schemeClr val="tx1"/>
                </a:solidFill>
              </a:rPr>
              <a:t>Srečka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Kosovela</a:t>
            </a:r>
            <a:r>
              <a:rPr lang="sk-SK" sz="1200" b="1" dirty="0">
                <a:solidFill>
                  <a:schemeClr val="tx1"/>
                </a:solidFill>
              </a:rPr>
              <a:t> , Bratislava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Slovenian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Wine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Promotion</a:t>
            </a:r>
            <a:r>
              <a:rPr lang="sk-SK" sz="1200" b="1" dirty="0">
                <a:solidFill>
                  <a:schemeClr val="tx1"/>
                </a:solidFill>
              </a:rPr>
              <a:t> Bratislava 2014“ – Deň Slovinského vína a gastronómie „Ochutnajte Slovinsko“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„Život a dielo vynálezcu“ - unikátna výstava o vynálezcovi fotografie na skle, slovinskom umelcovi a vedcovi </a:t>
            </a:r>
            <a:r>
              <a:rPr lang="sk-SK" sz="1200" b="1" dirty="0" err="1">
                <a:solidFill>
                  <a:schemeClr val="tx1"/>
                </a:solidFill>
              </a:rPr>
              <a:t>Janezovi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Puharovi</a:t>
            </a:r>
            <a:r>
              <a:rPr lang="sk-SK" sz="1200" b="1" dirty="0">
                <a:solidFill>
                  <a:schemeClr val="tx1"/>
                </a:solidFill>
              </a:rPr>
              <a:t>, pri príležitosti 200. výročia jeho narodenia, Bratislava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Konferencia „</a:t>
            </a:r>
            <a:r>
              <a:rPr lang="sk-SK" sz="1200" b="1" dirty="0" err="1">
                <a:solidFill>
                  <a:schemeClr val="tx1"/>
                </a:solidFill>
              </a:rPr>
              <a:t>Mednarodno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povezovanje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lokalnega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podjetništva</a:t>
            </a:r>
            <a:r>
              <a:rPr lang="sk-SK" sz="1200" b="1" dirty="0">
                <a:solidFill>
                  <a:schemeClr val="tx1"/>
                </a:solidFill>
              </a:rPr>
              <a:t>“, organizovaná "</a:t>
            </a:r>
            <a:r>
              <a:rPr lang="sk-SK" sz="1200" b="1" dirty="0" err="1">
                <a:solidFill>
                  <a:schemeClr val="tx1"/>
                </a:solidFill>
              </a:rPr>
              <a:t>Urad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Vlade</a:t>
            </a:r>
            <a:r>
              <a:rPr lang="sk-SK" sz="1200" b="1" dirty="0">
                <a:solidFill>
                  <a:schemeClr val="tx1"/>
                </a:solidFill>
              </a:rPr>
              <a:t> Republike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 za </a:t>
            </a:r>
            <a:r>
              <a:rPr lang="sk-SK" sz="1200" b="1" dirty="0" err="1">
                <a:solidFill>
                  <a:schemeClr val="tx1"/>
                </a:solidFill>
              </a:rPr>
              <a:t>Slovence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zamejstvu</a:t>
            </a:r>
            <a:r>
              <a:rPr lang="sk-SK" sz="1200" b="1" dirty="0">
                <a:solidFill>
                  <a:schemeClr val="tx1"/>
                </a:solidFill>
              </a:rPr>
              <a:t> in po svetu„, </a:t>
            </a:r>
            <a:r>
              <a:rPr lang="sk-SK" sz="1200" b="1" dirty="0" err="1">
                <a:solidFill>
                  <a:schemeClr val="tx1"/>
                </a:solidFill>
              </a:rPr>
              <a:t>Bled</a:t>
            </a:r>
            <a:r>
              <a:rPr lang="sk-SK" sz="1200" b="1" dirty="0">
                <a:solidFill>
                  <a:schemeClr val="tx1"/>
                </a:solidFill>
              </a:rPr>
              <a:t>, Slovinsko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 descr="C:\Users\tok9594\Documents\Dokumenty\Dokumenty1\Analýzy\SLO SLO\Fotky\BLED 2014\IMG_5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509" y="5229200"/>
            <a:ext cx="2406644" cy="1583162"/>
          </a:xfrm>
          <a:prstGeom prst="rect">
            <a:avLst/>
          </a:prstGeom>
          <a:noFill/>
        </p:spPr>
      </p:pic>
      <p:pic>
        <p:nvPicPr>
          <p:cNvPr id="2050" name="Picture 2" descr="C:\Users\tok9594\Documents\Dokumenty\Dokumenty1\Analýzy\SLO SLO\Fotky\BLED 2014\2-publika_iz_ozadnja__govori_Zv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234031"/>
            <a:ext cx="2520280" cy="1592796"/>
          </a:xfrm>
          <a:prstGeom prst="rect">
            <a:avLst/>
          </a:prstGeom>
          <a:noFill/>
        </p:spPr>
      </p:pic>
      <p:pic>
        <p:nvPicPr>
          <p:cNvPr id="3" name="Picture 2" descr="C:\Users\tok9594\Documents\Dokumenty\Dokumenty1\Analýzy\SLO SLO\Fotky\SOPK Ekon konfer Jan 2015\IMG_20150127_121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5225652"/>
            <a:ext cx="2808312" cy="157967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837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0000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1145918"/>
            <a:ext cx="8640960" cy="5710871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„Medzinárodná ekonomická konferencia“,, Slovinsko, organizovaná </a:t>
            </a:r>
            <a:r>
              <a:rPr lang="sk-SK" sz="1200" b="1" dirty="0" err="1">
                <a:solidFill>
                  <a:schemeClr val="tx1"/>
                </a:solidFill>
              </a:rPr>
              <a:t>Urad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Vlade</a:t>
            </a:r>
            <a:r>
              <a:rPr lang="sk-SK" sz="1200" b="1" dirty="0">
                <a:solidFill>
                  <a:schemeClr val="tx1"/>
                </a:solidFill>
              </a:rPr>
              <a:t> Republike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 za </a:t>
            </a:r>
            <a:r>
              <a:rPr lang="sk-SK" sz="1200" b="1" dirty="0" err="1">
                <a:solidFill>
                  <a:schemeClr val="tx1"/>
                </a:solidFill>
              </a:rPr>
              <a:t>Slovence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zamejstvu</a:t>
            </a:r>
            <a:r>
              <a:rPr lang="sk-SK" sz="1200" b="1" dirty="0">
                <a:solidFill>
                  <a:schemeClr val="tx1"/>
                </a:solidFill>
              </a:rPr>
              <a:t> in po svetu„, </a:t>
            </a:r>
            <a:r>
              <a:rPr lang="sk-SK" sz="1200" b="1" dirty="0" err="1">
                <a:solidFill>
                  <a:schemeClr val="tx1"/>
                </a:solidFill>
              </a:rPr>
              <a:t>Murska</a:t>
            </a:r>
            <a:r>
              <a:rPr lang="sk-SK" sz="1200" b="1" dirty="0">
                <a:solidFill>
                  <a:schemeClr val="tx1"/>
                </a:solidFill>
              </a:rPr>
              <a:t> Sobota, Slovinsko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Konferencie „POHĽADY NA EKONOMIKU SLOVENSKA V ROKU 2015,  2016, 2017 ,2018,2019  organizovaná SOPK, Slovenskou štatistickou a demografickou spoločnosťou a Ekonomickou Univerzitou v Bratislave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1. stretnutie slovinských podnikateľov, predstaviteľov a zástupcov slovinských firiem na Slovensku (hostia: p. Tomáš </a:t>
            </a:r>
            <a:r>
              <a:rPr lang="sk-SK" sz="1200" b="1" dirty="0" err="1">
                <a:solidFill>
                  <a:schemeClr val="tx1"/>
                </a:solidFill>
              </a:rPr>
              <a:t>Malatinský</a:t>
            </a:r>
            <a:r>
              <a:rPr lang="sk-SK" sz="1200" b="1" dirty="0">
                <a:solidFill>
                  <a:schemeClr val="tx1"/>
                </a:solidFill>
              </a:rPr>
              <a:t>- predseda Asociácie zamestnávateľských zväzov a združení SR  a p. L. </a:t>
            </a:r>
            <a:r>
              <a:rPr lang="sk-SK" sz="1200" b="1" dirty="0" err="1">
                <a:solidFill>
                  <a:schemeClr val="tx1"/>
                </a:solidFill>
              </a:rPr>
              <a:t>Gaber</a:t>
            </a:r>
            <a:r>
              <a:rPr lang="sk-SK" sz="1200" b="1" dirty="0">
                <a:solidFill>
                  <a:schemeClr val="tx1"/>
                </a:solidFill>
              </a:rPr>
              <a:t> – </a:t>
            </a:r>
            <a:r>
              <a:rPr lang="sk-SK" sz="1200" b="1" dirty="0" err="1">
                <a:solidFill>
                  <a:schemeClr val="tx1"/>
                </a:solidFill>
              </a:rPr>
              <a:t>direktorica</a:t>
            </a:r>
            <a:r>
              <a:rPr lang="sk-SK" sz="1200" b="1" dirty="0">
                <a:solidFill>
                  <a:schemeClr val="tx1"/>
                </a:solidFill>
              </a:rPr>
              <a:t> a </a:t>
            </a:r>
            <a:r>
              <a:rPr lang="sk-SK" sz="1200" b="1" dirty="0" err="1">
                <a:solidFill>
                  <a:schemeClr val="tx1"/>
                </a:solidFill>
              </a:rPr>
              <a:t>A</a:t>
            </a:r>
            <a:r>
              <a:rPr lang="sk-SK" sz="1200" b="1" dirty="0">
                <a:solidFill>
                  <a:schemeClr val="tx1"/>
                </a:solidFill>
              </a:rPr>
              <a:t>. </a:t>
            </a:r>
            <a:r>
              <a:rPr lang="sk-SK" sz="1200" b="1" dirty="0" err="1">
                <a:solidFill>
                  <a:schemeClr val="tx1"/>
                </a:solidFill>
              </a:rPr>
              <a:t>Počivavšek</a:t>
            </a:r>
            <a:r>
              <a:rPr lang="sk-SK" sz="1200" b="1" dirty="0">
                <a:solidFill>
                  <a:schemeClr val="tx1"/>
                </a:solidFill>
              </a:rPr>
              <a:t> - </a:t>
            </a:r>
            <a:r>
              <a:rPr lang="sk-SK" sz="1200" b="1" dirty="0" err="1">
                <a:solidFill>
                  <a:schemeClr val="tx1"/>
                </a:solidFill>
              </a:rPr>
              <a:t>podpredsednik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Območne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obrtno-podjetniške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Domžale</a:t>
            </a:r>
            <a:r>
              <a:rPr lang="sk-SK" sz="1200" b="1" dirty="0">
                <a:solidFill>
                  <a:schemeClr val="tx1"/>
                </a:solidFill>
              </a:rPr>
              <a:t> 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„Slovinské dni v Košiciach 2015“  + „Slovinsko-slovenské obchodné fórum“  v Košiciach, pod záštitou SOPK , pobočka Košice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Konferencia „Spolupráca v </a:t>
            </a:r>
            <a:r>
              <a:rPr lang="sk-SK" sz="1200" b="1" dirty="0" err="1">
                <a:solidFill>
                  <a:schemeClr val="tx1"/>
                </a:solidFill>
              </a:rPr>
              <a:t>Evrope</a:t>
            </a:r>
            <a:r>
              <a:rPr lang="sk-SK" sz="1200" b="1" dirty="0">
                <a:solidFill>
                  <a:schemeClr val="tx1"/>
                </a:solidFill>
              </a:rPr>
              <a:t>“ organizátor </a:t>
            </a:r>
            <a:r>
              <a:rPr lang="sk-SK" sz="1200" b="1" dirty="0" err="1">
                <a:solidFill>
                  <a:schemeClr val="tx1"/>
                </a:solidFill>
              </a:rPr>
              <a:t>Gospodarska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. </a:t>
            </a:r>
            <a:r>
              <a:rPr lang="sk-SK" sz="1200" b="1" dirty="0" err="1">
                <a:solidFill>
                  <a:schemeClr val="tx1"/>
                </a:solidFill>
              </a:rPr>
              <a:t>Ľublana</a:t>
            </a:r>
            <a:r>
              <a:rPr lang="sk-SK" sz="1200" b="1" dirty="0">
                <a:solidFill>
                  <a:schemeClr val="tx1"/>
                </a:solidFill>
              </a:rPr>
              <a:t>,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Medzinárodné ekonomické fórum XVIII. </a:t>
            </a:r>
            <a:r>
              <a:rPr lang="sk-SK" sz="1200" b="1" dirty="0" err="1">
                <a:solidFill>
                  <a:schemeClr val="tx1"/>
                </a:solidFill>
              </a:rPr>
              <a:t>Gömör</a:t>
            </a:r>
            <a:r>
              <a:rPr lang="sk-SK" sz="1200" b="1" dirty="0">
                <a:solidFill>
                  <a:schemeClr val="tx1"/>
                </a:solidFill>
              </a:rPr>
              <a:t> Expo, </a:t>
            </a:r>
            <a:r>
              <a:rPr lang="sk-SK" sz="1200" b="1" dirty="0" err="1">
                <a:solidFill>
                  <a:schemeClr val="tx1"/>
                </a:solidFill>
              </a:rPr>
              <a:t>Putnok</a:t>
            </a:r>
            <a:r>
              <a:rPr lang="sk-SK" sz="1200" b="1" dirty="0">
                <a:solidFill>
                  <a:schemeClr val="tx1"/>
                </a:solidFill>
              </a:rPr>
              <a:t> (HU)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Trenčinu</a:t>
            </a:r>
            <a:r>
              <a:rPr lang="sk-SK" sz="1200" b="1" dirty="0">
                <a:solidFill>
                  <a:schemeClr val="tx1"/>
                </a:solidFill>
              </a:rPr>
              <a:t> 2016“  + "Slovinsko-slovenské obchodné stretnutie podnikateľov"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 Veľký koncert P. Milica a orchestra </a:t>
            </a:r>
            <a:r>
              <a:rPr lang="sk-SK" sz="1200" b="1" dirty="0" err="1">
                <a:solidFill>
                  <a:schemeClr val="tx1"/>
                </a:solidFill>
              </a:rPr>
              <a:t>Slovenskeho</a:t>
            </a:r>
            <a:r>
              <a:rPr lang="sk-SK" sz="1200" b="1" dirty="0">
                <a:solidFill>
                  <a:schemeClr val="tx1"/>
                </a:solidFill>
              </a:rPr>
              <a:t> rozhlasu/ Dirigent M. </a:t>
            </a:r>
            <a:r>
              <a:rPr lang="sk-SK" sz="1200" b="1" dirty="0" err="1">
                <a:solidFill>
                  <a:schemeClr val="tx1"/>
                </a:solidFill>
              </a:rPr>
              <a:t>Hribarnik</a:t>
            </a:r>
            <a:r>
              <a:rPr lang="sk-SK" sz="1200" b="1" dirty="0">
                <a:solidFill>
                  <a:schemeClr val="tx1"/>
                </a:solidFill>
              </a:rPr>
              <a:t> (Máj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POSLOVNA KONFERENCA „Slovenska </a:t>
            </a:r>
            <a:r>
              <a:rPr lang="sk-SK" sz="1200" b="1" dirty="0" err="1">
                <a:solidFill>
                  <a:schemeClr val="tx1"/>
                </a:solidFill>
              </a:rPr>
              <a:t>podjetnost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kroži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prek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meja</a:t>
            </a:r>
            <a:r>
              <a:rPr lang="sk-SK" sz="1200" b="1" dirty="0">
                <a:solidFill>
                  <a:schemeClr val="tx1"/>
                </a:solidFill>
              </a:rPr>
              <a:t>“ - </a:t>
            </a:r>
            <a:r>
              <a:rPr lang="sk-SK" sz="1200" b="1" dirty="0" err="1">
                <a:solidFill>
                  <a:schemeClr val="tx1"/>
                </a:solidFill>
              </a:rPr>
              <a:t>Mednarodno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povezovanje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lokalnega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podjetništva</a:t>
            </a:r>
            <a:r>
              <a:rPr lang="sk-SK" sz="1200" b="1" dirty="0">
                <a:solidFill>
                  <a:schemeClr val="tx1"/>
                </a:solidFill>
              </a:rPr>
              <a:t>,, </a:t>
            </a:r>
            <a:r>
              <a:rPr lang="sk-SK" sz="1200" b="1" dirty="0" err="1">
                <a:solidFill>
                  <a:schemeClr val="tx1"/>
                </a:solidFill>
              </a:rPr>
              <a:t>Posvet</a:t>
            </a:r>
            <a:r>
              <a:rPr lang="sk-SK" sz="1200" b="1" dirty="0">
                <a:solidFill>
                  <a:schemeClr val="tx1"/>
                </a:solidFill>
              </a:rPr>
              <a:t> s </a:t>
            </a:r>
            <a:r>
              <a:rPr lang="sk-SK" sz="1200" b="1" dirty="0" err="1">
                <a:solidFill>
                  <a:schemeClr val="tx1"/>
                </a:solidFill>
              </a:rPr>
              <a:t>slovenskimi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podjetniki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gospodarskimi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ustanovami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iz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tujine</a:t>
            </a:r>
            <a:r>
              <a:rPr lang="sk-SK" sz="1200" b="1" dirty="0">
                <a:solidFill>
                  <a:schemeClr val="tx1"/>
                </a:solidFill>
              </a:rPr>
              <a:t>, Dvorec </a:t>
            </a:r>
            <a:r>
              <a:rPr lang="sk-SK" sz="1200" b="1" dirty="0" err="1">
                <a:solidFill>
                  <a:schemeClr val="tx1"/>
                </a:solidFill>
              </a:rPr>
              <a:t>Vipolže</a:t>
            </a:r>
            <a:r>
              <a:rPr lang="sk-SK" sz="1200" b="1" dirty="0">
                <a:solidFill>
                  <a:schemeClr val="tx1"/>
                </a:solidFill>
              </a:rPr>
              <a:t>  (Máj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Banski</a:t>
            </a:r>
            <a:r>
              <a:rPr lang="sk-SK" sz="1200" b="1" dirty="0">
                <a:solidFill>
                  <a:schemeClr val="tx1"/>
                </a:solidFill>
              </a:rPr>
              <a:t> Bystrici 2017 + </a:t>
            </a: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Ekonomski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Forum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Banski</a:t>
            </a:r>
            <a:r>
              <a:rPr lang="sk-SK" sz="1200" b="1" dirty="0">
                <a:solidFill>
                  <a:schemeClr val="tx1"/>
                </a:solidFill>
              </a:rPr>
              <a:t> Bystrici (Jún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2.Výjazdové pracovné stretnutie Predsedníctva a Revíznej komisie Združenia SLO/SLO v Slovinsku  (</a:t>
            </a:r>
            <a:r>
              <a:rPr lang="sk-SK" sz="1200" b="1" dirty="0" err="1">
                <a:solidFill>
                  <a:schemeClr val="tx1"/>
                </a:solidFill>
              </a:rPr>
              <a:t>Sep</a:t>
            </a:r>
            <a:r>
              <a:rPr lang="sk-SK" sz="1200" b="1" dirty="0">
                <a:solidFill>
                  <a:schemeClr val="tx1"/>
                </a:solidFill>
              </a:rPr>
              <a:t> 2017)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026" name="Picture 2" descr="C:\Users\tok9594\Documents\Dokumenty\Dokumenty1\Analýzy\SLO SLO\Fotky\SOPK obch.forum+ Slovinské dni v KE 2015\IMG_20150911_09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222354"/>
            <a:ext cx="2907815" cy="1635646"/>
          </a:xfrm>
          <a:prstGeom prst="rect">
            <a:avLst/>
          </a:prstGeom>
          <a:noFill/>
        </p:spPr>
      </p:pic>
      <p:pic>
        <p:nvPicPr>
          <p:cNvPr id="1027" name="Picture 3" descr="C:\Users\tok9594\Documents\Dokumenty\Dokumenty1\Analýzy\SLO SLO\Fotky\SOPK obch.forum+ Slovinské dni v KE 2015\IMG_20150910_164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083" y="5225160"/>
            <a:ext cx="2808312" cy="1579675"/>
          </a:xfrm>
          <a:prstGeom prst="rect">
            <a:avLst/>
          </a:prstGeom>
          <a:noFill/>
        </p:spPr>
      </p:pic>
      <p:pic>
        <p:nvPicPr>
          <p:cNvPr id="1028" name="Picture 4" descr="C:\Users\tok9594\Documents\Dokumenty\Dokumenty1\Analýzy\SLO SLO\Fotky\SLOVENIA&amp;SLOVAKIA in MILANO (Expo 2015, Made in steel2015)\IMG_20150522_203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275" y="5229200"/>
            <a:ext cx="3006743" cy="16288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837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Významné akcie, na ktorých sa Združenie SLO/SLO zúčastnilo, resp. participovalo: </a:t>
            </a:r>
            <a:endParaRPr lang="sk-SK" b="1" dirty="0">
              <a:solidFill>
                <a:prstClr val="white"/>
              </a:solidFill>
            </a:endParaRP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1174513"/>
            <a:ext cx="8640960" cy="5710871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„Koncert Od baroka po impresionizmus“ , Bratislava (Február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„Konferencia - Investirajmo bolje, da bo dobro vsem“, a Konferencia o internacionalizaciji“, Ljubljana (Feb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Medeni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zajtrk</a:t>
            </a:r>
            <a:r>
              <a:rPr lang="sk-SK" sz="1200" b="1" dirty="0">
                <a:solidFill>
                  <a:schemeClr val="tx1"/>
                </a:solidFill>
              </a:rPr>
              <a:t>“ (Február, Marec, Máj, Jún , November, December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„Výjazdové zasadnutie Predsedníctva a Revíznej  komisie v ČR“ /Praha, Brno/ (</a:t>
            </a:r>
            <a:r>
              <a:rPr lang="sk-SK" sz="1200" b="1" dirty="0" err="1">
                <a:solidFill>
                  <a:schemeClr val="tx1"/>
                </a:solidFill>
              </a:rPr>
              <a:t>Okt</a:t>
            </a:r>
            <a:r>
              <a:rPr lang="sk-SK" sz="1200" b="1" dirty="0">
                <a:solidFill>
                  <a:schemeClr val="tx1"/>
                </a:solidFill>
              </a:rPr>
              <a:t>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„Stretnutia s českými, slovenskými a slovinskými podnikateľskými a inými subjektmi, počas návštevy obchodnej delegácie v ČR  (Október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„Literárny večer s </a:t>
            </a:r>
            <a:r>
              <a:rPr lang="sk-SK" sz="1200" b="1" dirty="0" err="1">
                <a:solidFill>
                  <a:schemeClr val="tx1"/>
                </a:solidFill>
              </a:rPr>
              <a:t>Esadom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Babačićom</a:t>
            </a:r>
            <a:r>
              <a:rPr lang="sk-SK" sz="1200" b="1" dirty="0">
                <a:solidFill>
                  <a:schemeClr val="tx1"/>
                </a:solidFill>
              </a:rPr>
              <a:t> „,známym slovinským básnikom, publicistom, spevákom , Bratislava (</a:t>
            </a:r>
            <a:r>
              <a:rPr lang="sk-SK" sz="1200" b="1" dirty="0" err="1">
                <a:solidFill>
                  <a:schemeClr val="tx1"/>
                </a:solidFill>
              </a:rPr>
              <a:t>Okt</a:t>
            </a:r>
            <a:r>
              <a:rPr lang="sk-SK" sz="1200" b="1" dirty="0">
                <a:solidFill>
                  <a:schemeClr val="tx1"/>
                </a:solidFill>
              </a:rPr>
              <a:t>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nn-NO" sz="1200" b="1" dirty="0">
                <a:solidFill>
                  <a:schemeClr val="tx1"/>
                </a:solidFill>
              </a:rPr>
              <a:t>Riadne Valné Zhromaždenie Združenia SLO/SLO“ + „SLO/SLO EVENT“ </a:t>
            </a:r>
            <a:r>
              <a:rPr lang="sk-SK" sz="1200" b="1" dirty="0">
                <a:solidFill>
                  <a:schemeClr val="tx1"/>
                </a:solidFill>
              </a:rPr>
              <a:t>“ -  ďalšie spoločné neformálne posedenie členov a pozvaných priateľov Združenia SLO/SLO, Bratislava (Nov 2018 )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Konferencia – „</a:t>
            </a:r>
            <a:r>
              <a:rPr lang="sk-SK" sz="1200" b="1" dirty="0" err="1">
                <a:solidFill>
                  <a:schemeClr val="tx1"/>
                </a:solidFill>
              </a:rPr>
              <a:t>Mednarodno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povezovanje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lokalnega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podjetništva</a:t>
            </a:r>
            <a:r>
              <a:rPr lang="sk-SK" sz="1200" b="1" dirty="0">
                <a:solidFill>
                  <a:schemeClr val="tx1"/>
                </a:solidFill>
              </a:rPr>
              <a:t> –  Slovenska </a:t>
            </a:r>
            <a:r>
              <a:rPr lang="sk-SK" sz="1200" b="1" dirty="0" err="1">
                <a:solidFill>
                  <a:schemeClr val="tx1"/>
                </a:solidFill>
              </a:rPr>
              <a:t>podjetnost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kroži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prek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meja</a:t>
            </a:r>
            <a:r>
              <a:rPr lang="sk-SK" sz="1200" b="1" dirty="0">
                <a:solidFill>
                  <a:schemeClr val="tx1"/>
                </a:solidFill>
              </a:rPr>
              <a:t>“, </a:t>
            </a:r>
            <a:r>
              <a:rPr lang="sk-SK" sz="1200" b="1" dirty="0" err="1">
                <a:solidFill>
                  <a:schemeClr val="tx1"/>
                </a:solidFill>
              </a:rPr>
              <a:t>Dravograd</a:t>
            </a:r>
            <a:r>
              <a:rPr lang="sk-SK" sz="1200" b="1" dirty="0">
                <a:solidFill>
                  <a:schemeClr val="tx1"/>
                </a:solidFill>
              </a:rPr>
              <a:t> (Nov 2018 )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„Svetové dni Ivana </a:t>
            </a:r>
            <a:r>
              <a:rPr lang="sk-SK" sz="1200" b="1" dirty="0" err="1">
                <a:solidFill>
                  <a:schemeClr val="tx1"/>
                </a:solidFill>
              </a:rPr>
              <a:t>Cankara</a:t>
            </a:r>
            <a:r>
              <a:rPr lang="sk-SK" sz="1200" b="1" dirty="0">
                <a:solidFill>
                  <a:schemeClr val="tx1"/>
                </a:solidFill>
              </a:rPr>
              <a:t>“ - hudobno-literárny workshop slovinského umelca Lada </a:t>
            </a:r>
            <a:r>
              <a:rPr lang="sk-SK" sz="1200" b="1" dirty="0" err="1">
                <a:solidFill>
                  <a:schemeClr val="tx1"/>
                </a:solidFill>
              </a:rPr>
              <a:t>Jakšu</a:t>
            </a:r>
            <a:r>
              <a:rPr lang="sk-SK" sz="1200" b="1" dirty="0">
                <a:solidFill>
                  <a:schemeClr val="tx1"/>
                </a:solidFill>
              </a:rPr>
              <a:t> , </a:t>
            </a:r>
            <a:r>
              <a:rPr lang="sk-SK" sz="1200" b="1" dirty="0" err="1">
                <a:solidFill>
                  <a:schemeClr val="tx1"/>
                </a:solidFill>
              </a:rPr>
              <a:t>multivíza</a:t>
            </a:r>
            <a:r>
              <a:rPr lang="sk-SK" sz="1200" b="1" dirty="0">
                <a:solidFill>
                  <a:schemeClr val="tx1"/>
                </a:solidFill>
              </a:rPr>
              <a:t> a koncert Obrazy zo snov , prezentácia knihy Antológia literatúry , premietanie filmu </a:t>
            </a:r>
            <a:r>
              <a:rPr lang="sk-SK" sz="1200" b="1" dirty="0" err="1">
                <a:solidFill>
                  <a:schemeClr val="tx1"/>
                </a:solidFill>
              </a:rPr>
              <a:t>Cankar</a:t>
            </a:r>
            <a:r>
              <a:rPr lang="sk-SK" sz="1200" b="1" dirty="0">
                <a:solidFill>
                  <a:schemeClr val="tx1"/>
                </a:solidFill>
              </a:rPr>
              <a:t> , Bratislava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2018)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„Stretnutie Slovincov a priateľov Slovinska na Slovensku“ + „</a:t>
            </a:r>
            <a:r>
              <a:rPr lang="sk-SK" sz="1200" b="1" dirty="0" err="1">
                <a:solidFill>
                  <a:schemeClr val="tx1"/>
                </a:solidFill>
              </a:rPr>
              <a:t>Razstava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fotografij</a:t>
            </a:r>
            <a:r>
              <a:rPr lang="sk-SK" sz="1200" b="1" dirty="0">
                <a:solidFill>
                  <a:schemeClr val="tx1"/>
                </a:solidFill>
              </a:rPr>
              <a:t> I </a:t>
            </a:r>
            <a:r>
              <a:rPr lang="sk-SK" sz="1200" b="1" dirty="0" err="1">
                <a:solidFill>
                  <a:schemeClr val="tx1"/>
                </a:solidFill>
              </a:rPr>
              <a:t>feel</a:t>
            </a:r>
            <a:r>
              <a:rPr lang="sk-SK" sz="1200" b="1" dirty="0">
                <a:solidFill>
                  <a:schemeClr val="tx1"/>
                </a:solidFill>
              </a:rPr>
              <a:t> 25“, + Mikuláš (</a:t>
            </a:r>
            <a:r>
              <a:rPr lang="sk-SK" sz="1200" b="1" dirty="0" err="1">
                <a:solidFill>
                  <a:schemeClr val="tx1"/>
                </a:solidFill>
              </a:rPr>
              <a:t>Miklavž</a:t>
            </a:r>
            <a:r>
              <a:rPr lang="sk-SK" sz="1200" b="1" dirty="0">
                <a:solidFill>
                  <a:schemeClr val="tx1"/>
                </a:solidFill>
              </a:rPr>
              <a:t>)“. Združenie SLO/SLO pripravilo aj stretnutie Slovincov a priateľov Slovinska vrátane výstavy Krásy Slovinska, koncertu Hudobnej školy </a:t>
            </a:r>
            <a:r>
              <a:rPr lang="sk-SK" sz="1200" b="1" dirty="0" err="1">
                <a:solidFill>
                  <a:schemeClr val="tx1"/>
                </a:solidFill>
              </a:rPr>
              <a:t>Kranj</a:t>
            </a:r>
            <a:r>
              <a:rPr lang="sk-SK" sz="1200" b="1" dirty="0">
                <a:solidFill>
                  <a:schemeClr val="tx1"/>
                </a:solidFill>
              </a:rPr>
              <a:t> a Mikuláš. Súčasťou vianočného stretnutia bola kapustnica, koláčiky. Bratislava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2018)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183872"/>
            <a:ext cx="2195736" cy="16741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83872"/>
            <a:ext cx="2195736" cy="17015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62" y="5183872"/>
            <a:ext cx="2483768" cy="167412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30" y="5211199"/>
            <a:ext cx="2358573" cy="16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1789</TotalTime>
  <Words>2883</Words>
  <Application>Microsoft Office PowerPoint</Application>
  <PresentationFormat>Prezentácia na obrazovke (4:3)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1_Modul</vt:lpstr>
      <vt:lpstr>2_Modul</vt:lpstr>
      <vt:lpstr>Prezentácia programu PowerPoint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</vt:vector>
  </TitlesOfParts>
  <Company>U.S.STEEL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</dc:title>
  <dc:creator>ore3664</dc:creator>
  <cp:lastModifiedBy>Tokoly, Pavel</cp:lastModifiedBy>
  <cp:revision>262</cp:revision>
  <cp:lastPrinted>2018-04-13T10:04:50Z</cp:lastPrinted>
  <dcterms:created xsi:type="dcterms:W3CDTF">2014-10-06T09:54:43Z</dcterms:created>
  <dcterms:modified xsi:type="dcterms:W3CDTF">2023-07-30T09:46:02Z</dcterms:modified>
</cp:coreProperties>
</file>